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7" r:id="rId3"/>
    <p:sldId id="258" r:id="rId4"/>
    <p:sldId id="259" r:id="rId5"/>
    <p:sldId id="271" r:id="rId6"/>
    <p:sldId id="272" r:id="rId7"/>
    <p:sldId id="287" r:id="rId8"/>
    <p:sldId id="273" r:id="rId9"/>
    <p:sldId id="274" r:id="rId10"/>
    <p:sldId id="275" r:id="rId11"/>
    <p:sldId id="276" r:id="rId12"/>
    <p:sldId id="299" r:id="rId13"/>
    <p:sldId id="300" r:id="rId14"/>
    <p:sldId id="277" r:id="rId15"/>
    <p:sldId id="278" r:id="rId16"/>
    <p:sldId id="279" r:id="rId17"/>
    <p:sldId id="280" r:id="rId18"/>
    <p:sldId id="281" r:id="rId19"/>
    <p:sldId id="282" r:id="rId20"/>
    <p:sldId id="283" r:id="rId21"/>
    <p:sldId id="284" r:id="rId22"/>
    <p:sldId id="285" r:id="rId23"/>
    <p:sldId id="286" r:id="rId24"/>
    <p:sldId id="297" r:id="rId25"/>
    <p:sldId id="289" r:id="rId26"/>
    <p:sldId id="290" r:id="rId27"/>
    <p:sldId id="291" r:id="rId28"/>
    <p:sldId id="292" r:id="rId29"/>
    <p:sldId id="293" r:id="rId30"/>
    <p:sldId id="294" r:id="rId31"/>
    <p:sldId id="295" r:id="rId32"/>
    <p:sldId id="296" r:id="rId33"/>
    <p:sldId id="301" r:id="rId34"/>
    <p:sldId id="302" r:id="rId35"/>
    <p:sldId id="311" r:id="rId36"/>
    <p:sldId id="312" r:id="rId37"/>
    <p:sldId id="313" r:id="rId38"/>
    <p:sldId id="314" r:id="rId39"/>
    <p:sldId id="315" r:id="rId40"/>
    <p:sldId id="316" r:id="rId41"/>
    <p:sldId id="303" r:id="rId42"/>
    <p:sldId id="304" r:id="rId43"/>
    <p:sldId id="305" r:id="rId44"/>
    <p:sldId id="306" r:id="rId45"/>
    <p:sldId id="307" r:id="rId46"/>
    <p:sldId id="317" r:id="rId47"/>
    <p:sldId id="318" r:id="rId48"/>
    <p:sldId id="319" r:id="rId49"/>
    <p:sldId id="320" r:id="rId50"/>
    <p:sldId id="321" r:id="rId51"/>
    <p:sldId id="322" r:id="rId52"/>
    <p:sldId id="308" r:id="rId53"/>
    <p:sldId id="309" r:id="rId54"/>
    <p:sldId id="31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05" autoAdjust="0"/>
  </p:normalViewPr>
  <p:slideViewPr>
    <p:cSldViewPr snapToGrid="0">
      <p:cViewPr varScale="1">
        <p:scale>
          <a:sx n="63" d="100"/>
          <a:sy n="63" d="100"/>
        </p:scale>
        <p:origin x="9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68ABB-74B8-4B3B-BC8F-16DDB8D1BF45}" type="datetimeFigureOut">
              <a:rPr lang="zh-CN" altLang="en-US" smtClean="0"/>
              <a:t>2020/9/13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00A64-8750-45F3-999B-266564CD52AD}" type="slidenum">
              <a:rPr lang="zh-CN" altLang="en-US" smtClean="0"/>
              <a:t>‹#›</a:t>
            </a:fld>
            <a:endParaRPr lang="zh-CN" altLang="en-US"/>
          </a:p>
        </p:txBody>
      </p:sp>
    </p:spTree>
    <p:extLst>
      <p:ext uri="{BB962C8B-B14F-4D97-AF65-F5344CB8AC3E}">
        <p14:creationId xmlns:p14="http://schemas.microsoft.com/office/powerpoint/2010/main" val="2413266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3</a:t>
            </a:fld>
            <a:endParaRPr lang="zh-CN" altLang="en-US"/>
          </a:p>
        </p:txBody>
      </p:sp>
    </p:spTree>
    <p:extLst>
      <p:ext uri="{BB962C8B-B14F-4D97-AF65-F5344CB8AC3E}">
        <p14:creationId xmlns:p14="http://schemas.microsoft.com/office/powerpoint/2010/main" val="1618453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45</a:t>
            </a:fld>
            <a:endParaRPr lang="zh-CN" altLang="en-US"/>
          </a:p>
        </p:txBody>
      </p:sp>
    </p:spTree>
    <p:extLst>
      <p:ext uri="{BB962C8B-B14F-4D97-AF65-F5344CB8AC3E}">
        <p14:creationId xmlns:p14="http://schemas.microsoft.com/office/powerpoint/2010/main" val="1759235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Arial" panose="020B0604020202020204" pitchFamily="34" charset="0"/>
              </a:rPr>
              <a:t>机器视觉和计算机视觉是两个既有区别又有联系的专业术语。</a:t>
            </a:r>
          </a:p>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10</a:t>
            </a:fld>
            <a:endParaRPr lang="zh-CN" altLang="en-US"/>
          </a:p>
        </p:txBody>
      </p:sp>
    </p:spTree>
    <p:extLst>
      <p:ext uri="{BB962C8B-B14F-4D97-AF65-F5344CB8AC3E}">
        <p14:creationId xmlns:p14="http://schemas.microsoft.com/office/powerpoint/2010/main" val="2351494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2C7CC8C-55EE-43A3-BD02-8378549CCF01}" type="slidenum">
              <a:rPr lang="en-US"/>
              <a:pPr/>
              <a:t>12</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437396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research area is computer vision.</a:t>
            </a:r>
            <a:r>
              <a:rPr lang="en-US" baseline="0" dirty="0" smtClean="0"/>
              <a:t> At a high level, the main goal of computer vision is to develop algorithms for extracting useful information from images. The main focus of my research is on recognition or image understanding, where the goal is to extract semantic information about the image – understanding the scene type and identifying the objects, just as a person would. The second major type of information computer vision techniques can extract is geometric information. [Describe recovering 3D scene information from multiple images.] Both of these research areas will be featured in my talk.</a:t>
            </a:r>
            <a:endParaRPr lang="en-US" dirty="0"/>
          </a:p>
        </p:txBody>
      </p:sp>
    </p:spTree>
    <p:extLst>
      <p:ext uri="{BB962C8B-B14F-4D97-AF65-F5344CB8AC3E}">
        <p14:creationId xmlns:p14="http://schemas.microsoft.com/office/powerpoint/2010/main" val="202358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底层、中层和高层视觉基本上与</a:t>
            </a:r>
            <a:r>
              <a:rPr lang="en-US" altLang="zh-CN" dirty="0" smtClean="0"/>
              <a:t>Marr</a:t>
            </a:r>
            <a:r>
              <a:rPr lang="zh-CN" altLang="en-US" dirty="0" smtClean="0"/>
              <a:t>视觉的</a:t>
            </a:r>
            <a:r>
              <a:rPr lang="en-US" altLang="zh-CN" dirty="0" smtClean="0"/>
              <a:t>3</a:t>
            </a:r>
            <a:r>
              <a:rPr lang="zh-CN" altLang="en-US" dirty="0" smtClean="0"/>
              <a:t>个阶段相对应。</a:t>
            </a:r>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19</a:t>
            </a:fld>
            <a:endParaRPr lang="zh-CN" altLang="en-US"/>
          </a:p>
        </p:txBody>
      </p:sp>
    </p:spTree>
    <p:extLst>
      <p:ext uri="{BB962C8B-B14F-4D97-AF65-F5344CB8AC3E}">
        <p14:creationId xmlns:p14="http://schemas.microsoft.com/office/powerpoint/2010/main" val="397783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33</a:t>
            </a:fld>
            <a:endParaRPr lang="zh-CN" altLang="en-US"/>
          </a:p>
        </p:txBody>
      </p:sp>
    </p:spTree>
    <p:extLst>
      <p:ext uri="{BB962C8B-B14F-4D97-AF65-F5344CB8AC3E}">
        <p14:creationId xmlns:p14="http://schemas.microsoft.com/office/powerpoint/2010/main" val="2032619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37</a:t>
            </a:fld>
            <a:endParaRPr lang="zh-CN" altLang="en-US"/>
          </a:p>
        </p:txBody>
      </p:sp>
    </p:spTree>
    <p:extLst>
      <p:ext uri="{BB962C8B-B14F-4D97-AF65-F5344CB8AC3E}">
        <p14:creationId xmlns:p14="http://schemas.microsoft.com/office/powerpoint/2010/main" val="323584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38</a:t>
            </a:fld>
            <a:endParaRPr lang="zh-CN" altLang="en-US"/>
          </a:p>
        </p:txBody>
      </p:sp>
    </p:spTree>
    <p:extLst>
      <p:ext uri="{BB962C8B-B14F-4D97-AF65-F5344CB8AC3E}">
        <p14:creationId xmlns:p14="http://schemas.microsoft.com/office/powerpoint/2010/main" val="20419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600A64-8750-45F3-999B-266564CD52AD}" type="slidenum">
              <a:rPr lang="zh-CN" altLang="en-US" smtClean="0"/>
              <a:t>41</a:t>
            </a:fld>
            <a:endParaRPr lang="zh-CN" altLang="en-US"/>
          </a:p>
        </p:txBody>
      </p:sp>
    </p:spTree>
    <p:extLst>
      <p:ext uri="{BB962C8B-B14F-4D97-AF65-F5344CB8AC3E}">
        <p14:creationId xmlns:p14="http://schemas.microsoft.com/office/powerpoint/2010/main" val="2108975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807295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39595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880091-9EA2-42A3-8A2E-0F4D79621E76}"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00487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899119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17673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529605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770654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89038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523832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879205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3642816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1668589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170328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299860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409723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B0635D6-B388-457A-88E7-3F54A77B232F}"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880091-9EA2-42A3-8A2E-0F4D79621E76}" type="slidenum">
              <a:rPr lang="zh-CN" altLang="en-US" smtClean="0"/>
              <a:t>‹#›</a:t>
            </a:fld>
            <a:endParaRPr lang="zh-CN" altLang="en-US"/>
          </a:p>
        </p:txBody>
      </p:sp>
    </p:spTree>
    <p:extLst>
      <p:ext uri="{BB962C8B-B14F-4D97-AF65-F5344CB8AC3E}">
        <p14:creationId xmlns:p14="http://schemas.microsoft.com/office/powerpoint/2010/main" val="3820139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B0635D6-B388-457A-88E7-3F54A77B232F}" type="datetimeFigureOut">
              <a:rPr lang="zh-CN" altLang="en-US" smtClean="0"/>
              <a:t>2020/9/13</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B880091-9EA2-42A3-8A2E-0F4D79621E76}" type="slidenum">
              <a:rPr lang="zh-CN" altLang="en-US" smtClean="0"/>
              <a:t>‹#›</a:t>
            </a:fld>
            <a:endParaRPr lang="zh-CN" altLang="en-US"/>
          </a:p>
        </p:txBody>
      </p:sp>
      <p:pic>
        <p:nvPicPr>
          <p:cNvPr id="8" name="图片 7"/>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844279" y="228601"/>
            <a:ext cx="918669" cy="917948"/>
          </a:xfrm>
          <a:prstGeom prst="rect">
            <a:avLst/>
          </a:prstGeom>
        </p:spPr>
      </p:pic>
    </p:spTree>
    <p:extLst>
      <p:ext uri="{BB962C8B-B14F-4D97-AF65-F5344CB8AC3E}">
        <p14:creationId xmlns:p14="http://schemas.microsoft.com/office/powerpoint/2010/main" val="36385031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hengzhuanyang@zufe.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xml"/><Relationship Id="rId7" Type="http://schemas.openxmlformats.org/officeDocument/2006/relationships/hyperlink" Target="http://www.research.att.com/~yann"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1.gif"/><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hyperlink" Target="http://en.wikipedia.org/wiki/Automatic_number_plate_recogni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3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tags" Target="../tags/tag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070598" y="794982"/>
            <a:ext cx="8915399" cy="2262781"/>
          </a:xfrm>
        </p:spPr>
        <p:txBody>
          <a:bodyPr>
            <a:normAutofit/>
          </a:bodyPr>
          <a:lstStyle/>
          <a:p>
            <a:pPr algn="ctr"/>
            <a:r>
              <a:rPr lang="zh-CN" altLang="en-US" sz="5000" dirty="0" smtClean="0"/>
              <a:t>第一章  绪论</a:t>
            </a:r>
            <a:endParaRPr lang="zh-CN" altLang="en-US" sz="5000" dirty="0"/>
          </a:p>
        </p:txBody>
      </p:sp>
      <p:sp>
        <p:nvSpPr>
          <p:cNvPr id="3" name="副标题 2"/>
          <p:cNvSpPr>
            <a:spLocks noGrp="1"/>
          </p:cNvSpPr>
          <p:nvPr>
            <p:ph type="subTitle" idx="1"/>
          </p:nvPr>
        </p:nvSpPr>
        <p:spPr>
          <a:xfrm>
            <a:off x="2193428" y="4258101"/>
            <a:ext cx="8915399" cy="1917616"/>
          </a:xfrm>
        </p:spPr>
        <p:txBody>
          <a:bodyPr>
            <a:noAutofit/>
          </a:bodyPr>
          <a:lstStyle/>
          <a:p>
            <a:pPr algn="ctr"/>
            <a:r>
              <a:rPr lang="zh-CN" altLang="en-US" sz="2400" dirty="0" smtClean="0"/>
              <a:t>主讲教师：阳诚砖</a:t>
            </a:r>
            <a:endParaRPr lang="en-US" altLang="zh-CN" sz="2400" dirty="0" smtClean="0"/>
          </a:p>
          <a:p>
            <a:pPr algn="ctr"/>
            <a:r>
              <a:rPr lang="zh-CN" altLang="en-US" sz="2400" dirty="0" smtClean="0"/>
              <a:t>浙江财经大学信息管理与人工智能学院</a:t>
            </a:r>
            <a:endParaRPr lang="en-US" altLang="zh-CN" sz="2400" dirty="0" smtClean="0"/>
          </a:p>
          <a:p>
            <a:pPr algn="ctr"/>
            <a:r>
              <a:rPr lang="zh-CN" altLang="en-US" sz="2400" dirty="0" smtClean="0"/>
              <a:t>邮箱：</a:t>
            </a:r>
            <a:r>
              <a:rPr lang="en-US" altLang="zh-CN" sz="2400" dirty="0" smtClean="0">
                <a:hlinkClick r:id="rId2"/>
              </a:rPr>
              <a:t>chengzhuanyang@zufe.edu.cn</a:t>
            </a:r>
            <a:endParaRPr lang="en-US" altLang="zh-CN" sz="2400" dirty="0" smtClean="0"/>
          </a:p>
          <a:p>
            <a:pPr algn="ctr"/>
            <a:fld id="{A1EDCFD3-ABED-42F5-A3D0-A8A55DE8A960}" type="datetime2">
              <a:rPr lang="zh-CN" altLang="en-US" sz="2400" smtClean="0"/>
              <a:t>2020年9月13日</a:t>
            </a:fld>
            <a:endParaRPr lang="zh-CN" altLang="en-US" sz="2400" dirty="0"/>
          </a:p>
        </p:txBody>
      </p:sp>
    </p:spTree>
    <p:extLst>
      <p:ext uri="{BB962C8B-B14F-4D97-AF65-F5344CB8AC3E}">
        <p14:creationId xmlns:p14="http://schemas.microsoft.com/office/powerpoint/2010/main" val="1577232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1.1.2  </a:t>
            </a:r>
            <a:r>
              <a:rPr lang="zh-CN" altLang="en-US" b="1" dirty="0">
                <a:solidFill>
                  <a:srgbClr val="C00000"/>
                </a:solidFill>
              </a:rPr>
              <a:t>计算机视觉</a:t>
            </a:r>
            <a:endParaRPr lang="zh-CN" altLang="en-US" dirty="0"/>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u"/>
            </a:pPr>
            <a:r>
              <a:rPr lang="zh-CN" altLang="en-US" sz="2400" b="1" dirty="0"/>
              <a:t>区别： 机器视觉（</a:t>
            </a:r>
            <a:r>
              <a:rPr lang="en-US" altLang="zh-CN" sz="2400" b="1" dirty="0"/>
              <a:t>machine vision</a:t>
            </a:r>
            <a:r>
              <a:rPr lang="zh-CN" altLang="en-US" sz="2400" b="1" dirty="0"/>
              <a:t>）偏重于计算机视觉技术工程化，能够自动获取和分析特定的图像，以控制相应的行为。计算机视觉（</a:t>
            </a:r>
            <a:r>
              <a:rPr lang="en-US" altLang="zh-CN" sz="2400" b="1" dirty="0"/>
              <a:t>computer vision</a:t>
            </a:r>
            <a:r>
              <a:rPr lang="zh-CN" altLang="en-US" sz="2400" b="1" dirty="0"/>
              <a:t>）是采用图像处理、模式识别、人工智能技术相结合的手段，着重于一幅或多幅图像的计算机分析。</a:t>
            </a:r>
          </a:p>
          <a:p>
            <a:pPr algn="just">
              <a:buFont typeface="Wingdings" panose="05000000000000000000" pitchFamily="2" charset="2"/>
              <a:buChar char="u"/>
            </a:pPr>
            <a:endParaRPr lang="zh-CN" altLang="en-US" sz="2400" b="1" dirty="0"/>
          </a:p>
          <a:p>
            <a:pPr algn="just">
              <a:buFont typeface="Wingdings" panose="05000000000000000000" pitchFamily="2" charset="2"/>
              <a:buChar char="u"/>
            </a:pPr>
            <a:r>
              <a:rPr lang="zh-CN" altLang="en-US" sz="2400" b="1" dirty="0"/>
              <a:t>具体来说，计算机视觉为机器视觉提供图像和景物分析的理论及算法基础，机器视觉为计算机视觉的实现提供传感器模型、系统构造和实现手段。</a:t>
            </a:r>
          </a:p>
        </p:txBody>
      </p:sp>
    </p:spTree>
    <p:extLst>
      <p:ext uri="{BB962C8B-B14F-4D97-AF65-F5344CB8AC3E}">
        <p14:creationId xmlns:p14="http://schemas.microsoft.com/office/powerpoint/2010/main" val="2742034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1.1.2  </a:t>
            </a:r>
            <a:r>
              <a:rPr lang="zh-CN" altLang="en-US" b="1" dirty="0">
                <a:solidFill>
                  <a:srgbClr val="C00000"/>
                </a:solidFill>
              </a:rPr>
              <a:t>计算机视觉</a:t>
            </a:r>
            <a:endParaRPr lang="zh-CN" altLang="en-US" dirty="0"/>
          </a:p>
        </p:txBody>
      </p:sp>
      <p:sp>
        <p:nvSpPr>
          <p:cNvPr id="3" name="内容占位符 2"/>
          <p:cNvSpPr>
            <a:spLocks noGrp="1"/>
          </p:cNvSpPr>
          <p:nvPr>
            <p:ph idx="1"/>
          </p:nvPr>
        </p:nvSpPr>
        <p:spPr/>
        <p:txBody>
          <a:bodyPr/>
          <a:lstStyle/>
          <a:p>
            <a:pPr algn="just">
              <a:buFont typeface="Wingdings" panose="05000000000000000000" pitchFamily="2" charset="2"/>
              <a:buChar char="u"/>
            </a:pPr>
            <a:r>
              <a:rPr lang="zh-CN" altLang="en-US" sz="2400" b="1" dirty="0"/>
              <a:t>区别：简单来说，计算机视觉学术一些，更偏软件；机器视觉软硬件都包括（采集设备，光源，镜头，控制，机构，算法等），指的是系统，更偏实际应用。因此更多的是把机器视觉，叫做机器视觉系统</a:t>
            </a:r>
            <a:r>
              <a:rPr lang="zh-CN" altLang="en-US" sz="2400" b="1" dirty="0" smtClean="0"/>
              <a:t>。</a:t>
            </a:r>
            <a:endParaRPr lang="en-US" altLang="zh-CN" sz="2400" b="1" dirty="0" smtClean="0"/>
          </a:p>
          <a:p>
            <a:pPr algn="just">
              <a:buFont typeface="Wingdings" panose="05000000000000000000" pitchFamily="2" charset="2"/>
              <a:buChar char="u"/>
            </a:pPr>
            <a:endParaRPr lang="en-US" altLang="zh-CN" sz="2400" b="1" dirty="0"/>
          </a:p>
          <a:p>
            <a:pPr algn="just">
              <a:buFont typeface="Wingdings" panose="05000000000000000000" pitchFamily="2" charset="2"/>
              <a:buChar char="u"/>
            </a:pPr>
            <a:r>
              <a:rPr lang="zh-CN" altLang="en-US" sz="2400" b="1" dirty="0" smtClean="0"/>
              <a:t>目标：用计算机实现人类的视觉功能</a:t>
            </a:r>
            <a:r>
              <a:rPr lang="zh-CN" altLang="en-US" sz="2400" b="1" dirty="0"/>
              <a:t>。</a:t>
            </a:r>
          </a:p>
          <a:p>
            <a:endParaRPr lang="zh-CN" altLang="en-US" dirty="0"/>
          </a:p>
        </p:txBody>
      </p:sp>
    </p:spTree>
    <p:extLst>
      <p:ext uri="{BB962C8B-B14F-4D97-AF65-F5344CB8AC3E}">
        <p14:creationId xmlns:p14="http://schemas.microsoft.com/office/powerpoint/2010/main" val="1000382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2592925" y="624110"/>
            <a:ext cx="8911687" cy="665734"/>
          </a:xfrm>
        </p:spPr>
        <p:txBody>
          <a:bodyPr/>
          <a:lstStyle/>
          <a:p>
            <a:pPr eaLnBrk="1" hangingPunct="1">
              <a:defRPr/>
            </a:pPr>
            <a:r>
              <a:rPr lang="en-US" dirty="0" smtClean="0"/>
              <a:t>The goal of computer vision</a:t>
            </a:r>
          </a:p>
        </p:txBody>
      </p:sp>
      <p:sp>
        <p:nvSpPr>
          <p:cNvPr id="8195" name="Rectangle 8"/>
          <p:cNvSpPr>
            <a:spLocks noGrp="1" noChangeArrowheads="1"/>
          </p:cNvSpPr>
          <p:nvPr>
            <p:ph type="body" idx="1"/>
          </p:nvPr>
        </p:nvSpPr>
        <p:spPr>
          <a:xfrm>
            <a:off x="2589212" y="1446710"/>
            <a:ext cx="8915400" cy="3777622"/>
          </a:xfrm>
        </p:spPr>
        <p:txBody>
          <a:bodyPr>
            <a:normAutofit/>
          </a:bodyPr>
          <a:lstStyle/>
          <a:p>
            <a:pPr eaLnBrk="1" hangingPunct="1">
              <a:buFont typeface="Wingdings" panose="05000000000000000000" pitchFamily="2" charset="2"/>
              <a:buChar char="u"/>
            </a:pPr>
            <a:r>
              <a:rPr lang="en-US" sz="2400" dirty="0" smtClean="0">
                <a:solidFill>
                  <a:schemeClr val="accent1">
                    <a:lumMod val="75000"/>
                  </a:schemeClr>
                </a:solidFill>
              </a:rPr>
              <a:t>To extract “meaning” from pixels</a:t>
            </a:r>
          </a:p>
        </p:txBody>
      </p:sp>
      <p:pic>
        <p:nvPicPr>
          <p:cNvPr id="8196" name="Picture 4"/>
          <p:cNvPicPr>
            <a:picLocks noChangeAspect="1" noChangeArrowheads="1"/>
          </p:cNvPicPr>
          <p:nvPr/>
        </p:nvPicPr>
        <p:blipFill>
          <a:blip r:embed="rId3" cstate="print"/>
          <a:srcRect/>
          <a:stretch>
            <a:fillRect/>
          </a:stretch>
        </p:blipFill>
        <p:spPr bwMode="auto">
          <a:xfrm>
            <a:off x="6683375" y="2009113"/>
            <a:ext cx="4311650" cy="4343400"/>
          </a:xfrm>
          <a:prstGeom prst="rect">
            <a:avLst/>
          </a:prstGeom>
          <a:noFill/>
          <a:ln w="9525">
            <a:noFill/>
            <a:miter lim="800000"/>
            <a:headEnd/>
            <a:tailEnd/>
          </a:ln>
        </p:spPr>
      </p:pic>
      <p:sp>
        <p:nvSpPr>
          <p:cNvPr id="8197" name="Text Box 5"/>
          <p:cNvSpPr txBox="1">
            <a:spLocks noChangeArrowheads="1"/>
          </p:cNvSpPr>
          <p:nvPr/>
        </p:nvSpPr>
        <p:spPr bwMode="auto">
          <a:xfrm>
            <a:off x="2646364" y="5943601"/>
            <a:ext cx="2129109" cy="461665"/>
          </a:xfrm>
          <a:prstGeom prst="rect">
            <a:avLst/>
          </a:prstGeom>
          <a:noFill/>
          <a:ln w="9525">
            <a:noFill/>
            <a:miter lim="800000"/>
            <a:headEnd/>
            <a:tailEnd/>
          </a:ln>
        </p:spPr>
        <p:txBody>
          <a:bodyPr wrap="none">
            <a:spAutoFit/>
          </a:bodyPr>
          <a:lstStyle/>
          <a:p>
            <a:pPr algn="l">
              <a:spcBef>
                <a:spcPct val="0"/>
              </a:spcBef>
            </a:pPr>
            <a:r>
              <a:rPr lang="en-US" sz="2400">
                <a:solidFill>
                  <a:schemeClr val="bg1"/>
                </a:solidFill>
              </a:rPr>
              <a:t>What we see</a:t>
            </a:r>
          </a:p>
        </p:txBody>
      </p:sp>
      <p:sp>
        <p:nvSpPr>
          <p:cNvPr id="8198" name="Text Box 6"/>
          <p:cNvSpPr txBox="1">
            <a:spLocks noChangeArrowheads="1"/>
          </p:cNvSpPr>
          <p:nvPr/>
        </p:nvSpPr>
        <p:spPr bwMode="auto">
          <a:xfrm>
            <a:off x="6424613" y="5943601"/>
            <a:ext cx="3571812" cy="461665"/>
          </a:xfrm>
          <a:prstGeom prst="rect">
            <a:avLst/>
          </a:prstGeom>
          <a:noFill/>
          <a:ln w="9525">
            <a:noFill/>
            <a:miter lim="800000"/>
            <a:headEnd/>
            <a:tailEnd/>
          </a:ln>
        </p:spPr>
        <p:txBody>
          <a:bodyPr wrap="none">
            <a:spAutoFit/>
          </a:bodyPr>
          <a:lstStyle/>
          <a:p>
            <a:pPr algn="l">
              <a:spcBef>
                <a:spcPct val="0"/>
              </a:spcBef>
            </a:pPr>
            <a:r>
              <a:rPr lang="en-US" sz="2400">
                <a:solidFill>
                  <a:schemeClr val="bg1"/>
                </a:solidFill>
              </a:rPr>
              <a:t>What a computer sees</a:t>
            </a:r>
          </a:p>
        </p:txBody>
      </p:sp>
      <p:pic>
        <p:nvPicPr>
          <p:cNvPr id="8199" name="Picture 7" descr="U121"/>
          <p:cNvPicPr>
            <a:picLocks noChangeAspect="1" noChangeArrowheads="1"/>
          </p:cNvPicPr>
          <p:nvPr/>
        </p:nvPicPr>
        <p:blipFill>
          <a:blip r:embed="rId4" cstate="print"/>
          <a:srcRect/>
          <a:stretch>
            <a:fillRect/>
          </a:stretch>
        </p:blipFill>
        <p:spPr bwMode="auto">
          <a:xfrm>
            <a:off x="2666957" y="2069803"/>
            <a:ext cx="3235325" cy="4335463"/>
          </a:xfrm>
          <a:prstGeom prst="rect">
            <a:avLst/>
          </a:prstGeom>
          <a:noFill/>
          <a:ln w="9525">
            <a:noFill/>
            <a:miter lim="800000"/>
            <a:headEnd/>
            <a:tailEnd/>
          </a:ln>
        </p:spPr>
      </p:pic>
      <p:sp>
        <p:nvSpPr>
          <p:cNvPr id="8200" name="Text Box 8"/>
          <p:cNvSpPr txBox="1">
            <a:spLocks noChangeArrowheads="1"/>
          </p:cNvSpPr>
          <p:nvPr/>
        </p:nvSpPr>
        <p:spPr bwMode="auto">
          <a:xfrm>
            <a:off x="9408678" y="6515050"/>
            <a:ext cx="2678938" cy="369332"/>
          </a:xfrm>
          <a:prstGeom prst="rect">
            <a:avLst/>
          </a:prstGeom>
          <a:noFill/>
          <a:ln w="9525">
            <a:noFill/>
            <a:miter lim="800000"/>
            <a:headEnd/>
            <a:tailEnd/>
          </a:ln>
        </p:spPr>
        <p:txBody>
          <a:bodyPr wrap="none">
            <a:spAutoFit/>
          </a:bodyPr>
          <a:lstStyle/>
          <a:p>
            <a:pPr algn="l">
              <a:spcBef>
                <a:spcPct val="0"/>
              </a:spcBef>
            </a:pPr>
            <a:r>
              <a:rPr lang="en-US" dirty="0">
                <a:solidFill>
                  <a:schemeClr val="bg1"/>
                </a:solidFill>
              </a:rPr>
              <a:t>Source: S. </a:t>
            </a:r>
            <a:r>
              <a:rPr lang="en-US" dirty="0" err="1"/>
              <a:t>Narasimhan</a:t>
            </a:r>
            <a:endParaRPr lang="en-US" dirty="0"/>
          </a:p>
        </p:txBody>
      </p:sp>
      <p:sp>
        <p:nvSpPr>
          <p:cNvPr id="9" name="Text Box 5"/>
          <p:cNvSpPr txBox="1">
            <a:spLocks noChangeArrowheads="1"/>
          </p:cNvSpPr>
          <p:nvPr/>
        </p:nvSpPr>
        <p:spPr bwMode="auto">
          <a:xfrm>
            <a:off x="3127985" y="6400800"/>
            <a:ext cx="2129109" cy="461665"/>
          </a:xfrm>
          <a:prstGeom prst="rect">
            <a:avLst/>
          </a:prstGeom>
          <a:noFill/>
          <a:ln w="9525">
            <a:noFill/>
            <a:miter lim="800000"/>
            <a:headEnd/>
            <a:tailEnd/>
          </a:ln>
        </p:spPr>
        <p:txBody>
          <a:bodyPr wrap="none">
            <a:spAutoFit/>
          </a:bodyPr>
          <a:lstStyle/>
          <a:p>
            <a:pPr algn="l">
              <a:spcBef>
                <a:spcPct val="0"/>
              </a:spcBef>
            </a:pPr>
            <a:r>
              <a:rPr lang="en-US" sz="2400" b="0" dirty="0"/>
              <a:t>What we see</a:t>
            </a:r>
          </a:p>
        </p:txBody>
      </p:sp>
      <p:sp>
        <p:nvSpPr>
          <p:cNvPr id="10" name="Text Box 6"/>
          <p:cNvSpPr txBox="1">
            <a:spLocks noChangeArrowheads="1"/>
          </p:cNvSpPr>
          <p:nvPr/>
        </p:nvSpPr>
        <p:spPr bwMode="auto">
          <a:xfrm>
            <a:off x="6892709" y="6341940"/>
            <a:ext cx="4611903" cy="461665"/>
          </a:xfrm>
          <a:prstGeom prst="rect">
            <a:avLst/>
          </a:prstGeom>
          <a:noFill/>
          <a:ln w="9525">
            <a:noFill/>
            <a:miter lim="800000"/>
            <a:headEnd/>
            <a:tailEnd/>
          </a:ln>
        </p:spPr>
        <p:txBody>
          <a:bodyPr wrap="square">
            <a:spAutoFit/>
          </a:bodyPr>
          <a:lstStyle/>
          <a:p>
            <a:pPr algn="l">
              <a:spcBef>
                <a:spcPct val="0"/>
              </a:spcBef>
            </a:pPr>
            <a:r>
              <a:rPr lang="en-US" sz="2400" b="0" dirty="0"/>
              <a:t>What a computer sees</a:t>
            </a:r>
          </a:p>
        </p:txBody>
      </p:sp>
    </p:spTree>
    <p:extLst>
      <p:ext uri="{BB962C8B-B14F-4D97-AF65-F5344CB8AC3E}">
        <p14:creationId xmlns:p14="http://schemas.microsoft.com/office/powerpoint/2010/main" val="102451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P spid="819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295400"/>
          </a:xfrm>
        </p:spPr>
        <p:txBody>
          <a:bodyPr>
            <a:normAutofit/>
          </a:bodyPr>
          <a:lstStyle/>
          <a:p>
            <a:r>
              <a:rPr lang="en-US" dirty="0" smtClean="0"/>
              <a:t>What kind of information can be extracted from an image</a:t>
            </a:r>
            <a:r>
              <a:rPr lang="en-US" dirty="0" smtClean="0">
                <a:latin typeface="+mn-ea"/>
                <a:ea typeface="+mn-ea"/>
              </a:rPr>
              <a:t>?</a:t>
            </a:r>
            <a:endParaRPr lang="en-US" dirty="0">
              <a:latin typeface="+mn-ea"/>
              <a:ea typeface="+mn-ea"/>
            </a:endParaRPr>
          </a:p>
        </p:txBody>
      </p:sp>
      <p:grpSp>
        <p:nvGrpSpPr>
          <p:cNvPr id="51" name="Group 50"/>
          <p:cNvGrpSpPr/>
          <p:nvPr/>
        </p:nvGrpSpPr>
        <p:grpSpPr>
          <a:xfrm>
            <a:off x="6235809" y="1905000"/>
            <a:ext cx="4200729" cy="3742978"/>
            <a:chOff x="4711808" y="1905000"/>
            <a:chExt cx="4200729" cy="3742978"/>
          </a:xfrm>
        </p:grpSpPr>
        <p:pic>
          <p:nvPicPr>
            <p:cNvPr id="13" name="Picture 3"/>
            <p:cNvPicPr>
              <a:picLocks noChangeAspect="1" noChangeArrowheads="1"/>
            </p:cNvPicPr>
            <p:nvPr/>
          </p:nvPicPr>
          <p:blipFill>
            <a:blip r:embed="rId3" cstate="print"/>
            <a:srcRect/>
            <a:stretch>
              <a:fillRect/>
            </a:stretch>
          </p:blipFill>
          <p:spPr bwMode="auto">
            <a:xfrm>
              <a:off x="4711808" y="1914310"/>
              <a:ext cx="4200729" cy="3059305"/>
            </a:xfrm>
            <a:prstGeom prst="rect">
              <a:avLst/>
            </a:prstGeom>
            <a:noFill/>
            <a:ln w="6350">
              <a:solidFill>
                <a:schemeClr val="tx1"/>
              </a:solidFill>
              <a:round/>
              <a:headEnd/>
              <a:tailEnd/>
            </a:ln>
            <a:effectLst>
              <a:outerShdw blurRad="50800" dist="38100" dir="2700000" algn="tl" rotWithShape="0">
                <a:prstClr val="black">
                  <a:alpha val="40000"/>
                </a:prstClr>
              </a:outerShdw>
            </a:effectLst>
          </p:spPr>
        </p:pic>
        <p:grpSp>
          <p:nvGrpSpPr>
            <p:cNvPr id="14" name="Group 4"/>
            <p:cNvGrpSpPr>
              <a:grpSpLocks/>
            </p:cNvGrpSpPr>
            <p:nvPr/>
          </p:nvGrpSpPr>
          <p:grpSpPr bwMode="auto">
            <a:xfrm>
              <a:off x="4711808" y="1905000"/>
              <a:ext cx="4200729" cy="2472768"/>
              <a:chOff x="336" y="585"/>
              <a:chExt cx="2256" cy="1328"/>
            </a:xfrm>
          </p:grpSpPr>
          <p:sp>
            <p:nvSpPr>
              <p:cNvPr id="17" name="Line 5"/>
              <p:cNvSpPr>
                <a:spLocks noChangeShapeType="1"/>
              </p:cNvSpPr>
              <p:nvPr/>
            </p:nvSpPr>
            <p:spPr bwMode="auto">
              <a:xfrm>
                <a:off x="336" y="1607"/>
                <a:ext cx="2256" cy="1"/>
              </a:xfrm>
              <a:prstGeom prst="line">
                <a:avLst/>
              </a:prstGeom>
              <a:noFill/>
              <a:ln w="25400">
                <a:solidFill>
                  <a:srgbClr val="00FF00"/>
                </a:solidFill>
                <a:prstDash val="sysDash"/>
                <a:miter lim="800000"/>
                <a:headEnd/>
                <a:tailEnd/>
              </a:ln>
              <a:effectLst/>
            </p:spPr>
            <p:txBody>
              <a:bodyP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19" name="Freeform 6"/>
              <p:cNvSpPr>
                <a:spLocks noChangeArrowheads="1"/>
              </p:cNvSpPr>
              <p:nvPr/>
            </p:nvSpPr>
            <p:spPr bwMode="auto">
              <a:xfrm>
                <a:off x="336" y="1628"/>
                <a:ext cx="2256" cy="168"/>
              </a:xfrm>
              <a:custGeom>
                <a:avLst/>
                <a:gdLst/>
                <a:ahLst/>
                <a:cxnLst>
                  <a:cxn ang="0">
                    <a:pos x="0" y="177"/>
                  </a:cxn>
                  <a:cxn ang="0">
                    <a:pos x="670" y="6"/>
                  </a:cxn>
                  <a:cxn ang="0">
                    <a:pos x="810" y="0"/>
                  </a:cxn>
                  <a:cxn ang="0">
                    <a:pos x="1219" y="9"/>
                  </a:cxn>
                  <a:cxn ang="0">
                    <a:pos x="1296" y="47"/>
                  </a:cxn>
                  <a:cxn ang="0">
                    <a:pos x="1438" y="40"/>
                  </a:cxn>
                  <a:cxn ang="0">
                    <a:pos x="1567" y="107"/>
                  </a:cxn>
                  <a:cxn ang="0">
                    <a:pos x="2304" y="155"/>
                  </a:cxn>
                </a:cxnLst>
                <a:rect l="0" t="0" r="r" b="b"/>
                <a:pathLst>
                  <a:path w="2304" h="177">
                    <a:moveTo>
                      <a:pt x="0" y="177"/>
                    </a:moveTo>
                    <a:lnTo>
                      <a:pt x="670" y="6"/>
                    </a:lnTo>
                    <a:lnTo>
                      <a:pt x="810" y="0"/>
                    </a:lnTo>
                    <a:lnTo>
                      <a:pt x="1219" y="9"/>
                    </a:lnTo>
                    <a:lnTo>
                      <a:pt x="1296" y="47"/>
                    </a:lnTo>
                    <a:lnTo>
                      <a:pt x="1438" y="40"/>
                    </a:lnTo>
                    <a:lnTo>
                      <a:pt x="1567" y="107"/>
                    </a:lnTo>
                    <a:lnTo>
                      <a:pt x="2304" y="155"/>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20" name="Freeform 7"/>
              <p:cNvSpPr>
                <a:spLocks noChangeArrowheads="1"/>
              </p:cNvSpPr>
              <p:nvPr/>
            </p:nvSpPr>
            <p:spPr bwMode="auto">
              <a:xfrm>
                <a:off x="544" y="585"/>
                <a:ext cx="2046" cy="632"/>
              </a:xfrm>
              <a:custGeom>
                <a:avLst/>
                <a:gdLst/>
                <a:ahLst/>
                <a:cxnLst>
                  <a:cxn ang="0">
                    <a:pos x="0" y="0"/>
                  </a:cxn>
                  <a:cxn ang="0">
                    <a:pos x="220" y="245"/>
                  </a:cxn>
                  <a:cxn ang="0">
                    <a:pos x="304" y="291"/>
                  </a:cxn>
                  <a:cxn ang="0">
                    <a:pos x="354" y="391"/>
                  </a:cxn>
                  <a:cxn ang="0">
                    <a:pos x="390" y="403"/>
                  </a:cxn>
                  <a:cxn ang="0">
                    <a:pos x="458" y="564"/>
                  </a:cxn>
                  <a:cxn ang="0">
                    <a:pos x="378" y="564"/>
                  </a:cxn>
                  <a:cxn ang="0">
                    <a:pos x="410" y="617"/>
                  </a:cxn>
                  <a:cxn ang="0">
                    <a:pos x="467" y="615"/>
                  </a:cxn>
                  <a:cxn ang="0">
                    <a:pos x="510" y="665"/>
                  </a:cxn>
                  <a:cxn ang="0">
                    <a:pos x="599" y="631"/>
                  </a:cxn>
                  <a:cxn ang="0">
                    <a:pos x="652" y="643"/>
                  </a:cxn>
                  <a:cxn ang="0">
                    <a:pos x="832" y="603"/>
                  </a:cxn>
                  <a:cxn ang="0">
                    <a:pos x="988" y="629"/>
                  </a:cxn>
                  <a:cxn ang="0">
                    <a:pos x="1062" y="528"/>
                  </a:cxn>
                  <a:cxn ang="0">
                    <a:pos x="1180" y="533"/>
                  </a:cxn>
                  <a:cxn ang="0">
                    <a:pos x="1166" y="514"/>
                  </a:cxn>
                  <a:cxn ang="0">
                    <a:pos x="1314" y="322"/>
                  </a:cxn>
                  <a:cxn ang="0">
                    <a:pos x="1372" y="310"/>
                  </a:cxn>
                  <a:cxn ang="0">
                    <a:pos x="1372" y="197"/>
                  </a:cxn>
                  <a:cxn ang="0">
                    <a:pos x="1420" y="197"/>
                  </a:cxn>
                  <a:cxn ang="0">
                    <a:pos x="1446" y="228"/>
                  </a:cxn>
                  <a:cxn ang="0">
                    <a:pos x="1449" y="288"/>
                  </a:cxn>
                  <a:cxn ang="0">
                    <a:pos x="1823" y="221"/>
                  </a:cxn>
                  <a:cxn ang="0">
                    <a:pos x="1826" y="82"/>
                  </a:cxn>
                  <a:cxn ang="0">
                    <a:pos x="1900" y="53"/>
                  </a:cxn>
                  <a:cxn ang="0">
                    <a:pos x="1922" y="96"/>
                  </a:cxn>
                  <a:cxn ang="0">
                    <a:pos x="1922" y="199"/>
                  </a:cxn>
                  <a:cxn ang="0">
                    <a:pos x="2090" y="161"/>
                  </a:cxn>
                </a:cxnLst>
                <a:rect l="0" t="0" r="r" b="b"/>
                <a:pathLst>
                  <a:path w="2090" h="665">
                    <a:moveTo>
                      <a:pt x="0" y="0"/>
                    </a:moveTo>
                    <a:cubicBezTo>
                      <a:pt x="37" y="41"/>
                      <a:pt x="167" y="196"/>
                      <a:pt x="220" y="245"/>
                    </a:cubicBezTo>
                    <a:lnTo>
                      <a:pt x="304" y="291"/>
                    </a:lnTo>
                    <a:lnTo>
                      <a:pt x="354" y="391"/>
                    </a:lnTo>
                    <a:lnTo>
                      <a:pt x="390" y="403"/>
                    </a:lnTo>
                    <a:lnTo>
                      <a:pt x="458" y="564"/>
                    </a:lnTo>
                    <a:lnTo>
                      <a:pt x="378" y="564"/>
                    </a:lnTo>
                    <a:lnTo>
                      <a:pt x="410" y="617"/>
                    </a:lnTo>
                    <a:lnTo>
                      <a:pt x="467" y="615"/>
                    </a:lnTo>
                    <a:lnTo>
                      <a:pt x="510" y="665"/>
                    </a:lnTo>
                    <a:lnTo>
                      <a:pt x="599" y="631"/>
                    </a:lnTo>
                    <a:lnTo>
                      <a:pt x="652" y="643"/>
                    </a:lnTo>
                    <a:lnTo>
                      <a:pt x="832" y="603"/>
                    </a:lnTo>
                    <a:lnTo>
                      <a:pt x="988" y="629"/>
                    </a:lnTo>
                    <a:lnTo>
                      <a:pt x="1062" y="528"/>
                    </a:lnTo>
                    <a:lnTo>
                      <a:pt x="1180" y="533"/>
                    </a:lnTo>
                    <a:lnTo>
                      <a:pt x="1166" y="514"/>
                    </a:lnTo>
                    <a:lnTo>
                      <a:pt x="1314" y="322"/>
                    </a:lnTo>
                    <a:lnTo>
                      <a:pt x="1372" y="310"/>
                    </a:lnTo>
                    <a:lnTo>
                      <a:pt x="1372" y="197"/>
                    </a:lnTo>
                    <a:lnTo>
                      <a:pt x="1420" y="197"/>
                    </a:lnTo>
                    <a:lnTo>
                      <a:pt x="1446" y="228"/>
                    </a:lnTo>
                    <a:lnTo>
                      <a:pt x="1449" y="288"/>
                    </a:lnTo>
                    <a:lnTo>
                      <a:pt x="1823" y="221"/>
                    </a:lnTo>
                    <a:lnTo>
                      <a:pt x="1826" y="82"/>
                    </a:lnTo>
                    <a:lnTo>
                      <a:pt x="1900" y="53"/>
                    </a:lnTo>
                    <a:lnTo>
                      <a:pt x="1922" y="96"/>
                    </a:lnTo>
                    <a:lnTo>
                      <a:pt x="1922" y="199"/>
                    </a:lnTo>
                    <a:lnTo>
                      <a:pt x="2090" y="161"/>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21" name="Freeform 8"/>
              <p:cNvSpPr>
                <a:spLocks noChangeArrowheads="1"/>
              </p:cNvSpPr>
              <p:nvPr/>
            </p:nvSpPr>
            <p:spPr bwMode="auto">
              <a:xfrm>
                <a:off x="726" y="953"/>
                <a:ext cx="156" cy="743"/>
              </a:xfrm>
              <a:custGeom>
                <a:avLst/>
                <a:gdLst/>
                <a:ahLst/>
                <a:cxnLst>
                  <a:cxn ang="0">
                    <a:pos x="159" y="2"/>
                  </a:cxn>
                  <a:cxn ang="0">
                    <a:pos x="32" y="0"/>
                  </a:cxn>
                  <a:cxn ang="0">
                    <a:pos x="0" y="782"/>
                  </a:cxn>
                </a:cxnLst>
                <a:rect l="0" t="0" r="r" b="b"/>
                <a:pathLst>
                  <a:path w="159" h="782">
                    <a:moveTo>
                      <a:pt x="159" y="2"/>
                    </a:moveTo>
                    <a:lnTo>
                      <a:pt x="32" y="0"/>
                    </a:lnTo>
                    <a:lnTo>
                      <a:pt x="0" y="782"/>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22" name="Line 9"/>
              <p:cNvSpPr>
                <a:spLocks noChangeShapeType="1"/>
              </p:cNvSpPr>
              <p:nvPr/>
            </p:nvSpPr>
            <p:spPr bwMode="auto">
              <a:xfrm>
                <a:off x="1366" y="1158"/>
                <a:ext cx="5" cy="481"/>
              </a:xfrm>
              <a:prstGeom prst="line">
                <a:avLst/>
              </a:prstGeom>
              <a:noFill/>
              <a:ln w="25400">
                <a:solidFill>
                  <a:srgbClr val="FFFF00"/>
                </a:solidFill>
                <a:miter lim="800000"/>
                <a:headEnd/>
                <a:tailEnd/>
              </a:ln>
              <a:effectLst/>
            </p:spPr>
            <p:txBody>
              <a:bodyP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23" name="Freeform 10"/>
              <p:cNvSpPr>
                <a:spLocks noChangeArrowheads="1"/>
              </p:cNvSpPr>
              <p:nvPr/>
            </p:nvSpPr>
            <p:spPr bwMode="auto">
              <a:xfrm>
                <a:off x="1511" y="1183"/>
                <a:ext cx="12" cy="456"/>
              </a:xfrm>
              <a:custGeom>
                <a:avLst/>
                <a:gdLst/>
                <a:ahLst/>
                <a:cxnLst>
                  <a:cxn ang="0">
                    <a:pos x="0" y="0"/>
                  </a:cxn>
                  <a:cxn ang="0">
                    <a:pos x="12" y="480"/>
                  </a:cxn>
                </a:cxnLst>
                <a:rect l="0" t="0" r="r" b="b"/>
                <a:pathLst>
                  <a:path w="12" h="480">
                    <a:moveTo>
                      <a:pt x="0" y="0"/>
                    </a:moveTo>
                    <a:lnTo>
                      <a:pt x="12" y="480"/>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24" name="Freeform 11"/>
              <p:cNvSpPr>
                <a:spLocks noChangeArrowheads="1"/>
              </p:cNvSpPr>
              <p:nvPr/>
            </p:nvSpPr>
            <p:spPr bwMode="auto">
              <a:xfrm>
                <a:off x="1830" y="893"/>
                <a:ext cx="43" cy="839"/>
              </a:xfrm>
              <a:custGeom>
                <a:avLst/>
                <a:gdLst/>
                <a:ahLst/>
                <a:cxnLst>
                  <a:cxn ang="0">
                    <a:pos x="0" y="0"/>
                  </a:cxn>
                  <a:cxn ang="0">
                    <a:pos x="8" y="58"/>
                  </a:cxn>
                  <a:cxn ang="0">
                    <a:pos x="24" y="89"/>
                  </a:cxn>
                  <a:cxn ang="0">
                    <a:pos x="44" y="883"/>
                  </a:cxn>
                </a:cxnLst>
                <a:rect l="0" t="0" r="r" b="b"/>
                <a:pathLst>
                  <a:path w="44" h="883">
                    <a:moveTo>
                      <a:pt x="0" y="0"/>
                    </a:moveTo>
                    <a:lnTo>
                      <a:pt x="8" y="58"/>
                    </a:lnTo>
                    <a:lnTo>
                      <a:pt x="24" y="89"/>
                    </a:lnTo>
                    <a:lnTo>
                      <a:pt x="44" y="883"/>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25" name="Freeform 12"/>
              <p:cNvSpPr>
                <a:spLocks noChangeArrowheads="1"/>
              </p:cNvSpPr>
              <p:nvPr/>
            </p:nvSpPr>
            <p:spPr bwMode="auto">
              <a:xfrm>
                <a:off x="1699" y="1091"/>
                <a:ext cx="42" cy="577"/>
              </a:xfrm>
              <a:custGeom>
                <a:avLst/>
                <a:gdLst/>
                <a:ahLst/>
                <a:cxnLst>
                  <a:cxn ang="0">
                    <a:pos x="0" y="0"/>
                  </a:cxn>
                  <a:cxn ang="0">
                    <a:pos x="36" y="5"/>
                  </a:cxn>
                  <a:cxn ang="0">
                    <a:pos x="43" y="607"/>
                  </a:cxn>
                </a:cxnLst>
                <a:rect l="0" t="0" r="r" b="b"/>
                <a:pathLst>
                  <a:path w="43" h="607">
                    <a:moveTo>
                      <a:pt x="0" y="0"/>
                    </a:moveTo>
                    <a:lnTo>
                      <a:pt x="36" y="5"/>
                    </a:lnTo>
                    <a:lnTo>
                      <a:pt x="43" y="607"/>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26" name="Line 13"/>
              <p:cNvSpPr>
                <a:spLocks noChangeShapeType="1"/>
              </p:cNvSpPr>
              <p:nvPr/>
            </p:nvSpPr>
            <p:spPr bwMode="auto">
              <a:xfrm>
                <a:off x="1135" y="1183"/>
                <a:ext cx="1" cy="456"/>
              </a:xfrm>
              <a:prstGeom prst="line">
                <a:avLst/>
              </a:prstGeom>
              <a:noFill/>
              <a:ln w="25400">
                <a:solidFill>
                  <a:srgbClr val="FFFF00"/>
                </a:solidFill>
                <a:miter lim="800000"/>
                <a:headEnd/>
                <a:tailEnd/>
              </a:ln>
              <a:effectLst/>
            </p:spPr>
            <p:txBody>
              <a:bodyP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27" name="Freeform 14"/>
              <p:cNvSpPr>
                <a:spLocks noChangeArrowheads="1"/>
              </p:cNvSpPr>
              <p:nvPr/>
            </p:nvSpPr>
            <p:spPr bwMode="auto">
              <a:xfrm>
                <a:off x="336" y="590"/>
                <a:ext cx="576" cy="534"/>
              </a:xfrm>
              <a:custGeom>
                <a:avLst/>
                <a:gdLst/>
                <a:ahLst/>
                <a:cxnLst>
                  <a:cxn ang="0">
                    <a:pos x="0" y="0"/>
                  </a:cxn>
                  <a:cxn ang="0">
                    <a:pos x="422" y="377"/>
                  </a:cxn>
                  <a:cxn ang="0">
                    <a:pos x="588" y="562"/>
                  </a:cxn>
                </a:cxnLst>
                <a:rect l="0" t="0" r="r" b="b"/>
                <a:pathLst>
                  <a:path w="588" h="562">
                    <a:moveTo>
                      <a:pt x="0" y="0"/>
                    </a:moveTo>
                    <a:lnTo>
                      <a:pt x="422" y="377"/>
                    </a:lnTo>
                    <a:lnTo>
                      <a:pt x="588" y="562"/>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28" name="Freeform 15"/>
              <p:cNvSpPr>
                <a:spLocks noChangeArrowheads="1"/>
              </p:cNvSpPr>
              <p:nvPr/>
            </p:nvSpPr>
            <p:spPr bwMode="auto">
              <a:xfrm>
                <a:off x="1583" y="1087"/>
                <a:ext cx="22" cy="598"/>
              </a:xfrm>
              <a:custGeom>
                <a:avLst/>
                <a:gdLst/>
                <a:ahLst/>
                <a:cxnLst>
                  <a:cxn ang="0">
                    <a:pos x="0" y="0"/>
                  </a:cxn>
                  <a:cxn ang="0">
                    <a:pos x="8" y="598"/>
                  </a:cxn>
                  <a:cxn ang="0">
                    <a:pos x="23" y="629"/>
                  </a:cxn>
                </a:cxnLst>
                <a:rect l="0" t="0" r="r" b="b"/>
                <a:pathLst>
                  <a:path w="23" h="629">
                    <a:moveTo>
                      <a:pt x="0" y="0"/>
                    </a:moveTo>
                    <a:lnTo>
                      <a:pt x="8" y="598"/>
                    </a:lnTo>
                    <a:lnTo>
                      <a:pt x="23" y="629"/>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29" name="Freeform 16"/>
              <p:cNvSpPr>
                <a:spLocks noChangeArrowheads="1"/>
              </p:cNvSpPr>
              <p:nvPr/>
            </p:nvSpPr>
            <p:spPr bwMode="auto">
              <a:xfrm>
                <a:off x="977" y="1215"/>
                <a:ext cx="69" cy="424"/>
              </a:xfrm>
              <a:custGeom>
                <a:avLst/>
                <a:gdLst/>
                <a:ahLst/>
                <a:cxnLst>
                  <a:cxn ang="0">
                    <a:pos x="70" y="0"/>
                  </a:cxn>
                  <a:cxn ang="0">
                    <a:pos x="10" y="31"/>
                  </a:cxn>
                  <a:cxn ang="0">
                    <a:pos x="0" y="436"/>
                  </a:cxn>
                  <a:cxn ang="0">
                    <a:pos x="18" y="446"/>
                  </a:cxn>
                </a:cxnLst>
                <a:rect l="0" t="0" r="r" b="b"/>
                <a:pathLst>
                  <a:path w="70" h="446">
                    <a:moveTo>
                      <a:pt x="70" y="0"/>
                    </a:moveTo>
                    <a:lnTo>
                      <a:pt x="10" y="31"/>
                    </a:lnTo>
                    <a:lnTo>
                      <a:pt x="0" y="436"/>
                    </a:lnTo>
                    <a:lnTo>
                      <a:pt x="18" y="446"/>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30" name="Freeform 17"/>
              <p:cNvSpPr>
                <a:spLocks noChangeArrowheads="1"/>
              </p:cNvSpPr>
              <p:nvPr/>
            </p:nvSpPr>
            <p:spPr bwMode="auto">
              <a:xfrm>
                <a:off x="1746" y="863"/>
                <a:ext cx="846" cy="228"/>
              </a:xfrm>
              <a:custGeom>
                <a:avLst/>
                <a:gdLst/>
                <a:ahLst/>
                <a:cxnLst>
                  <a:cxn ang="0">
                    <a:pos x="0" y="240"/>
                  </a:cxn>
                  <a:cxn ang="0">
                    <a:pos x="96" y="144"/>
                  </a:cxn>
                  <a:cxn ang="0">
                    <a:pos x="864" y="0"/>
                  </a:cxn>
                </a:cxnLst>
                <a:rect l="0" t="0" r="r" b="b"/>
                <a:pathLst>
                  <a:path w="864" h="240">
                    <a:moveTo>
                      <a:pt x="0" y="240"/>
                    </a:moveTo>
                    <a:lnTo>
                      <a:pt x="96" y="144"/>
                    </a:lnTo>
                    <a:lnTo>
                      <a:pt x="864" y="0"/>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31" name="Freeform 18"/>
              <p:cNvSpPr>
                <a:spLocks noChangeArrowheads="1"/>
              </p:cNvSpPr>
              <p:nvPr/>
            </p:nvSpPr>
            <p:spPr bwMode="auto">
              <a:xfrm>
                <a:off x="336" y="1639"/>
                <a:ext cx="752" cy="274"/>
              </a:xfrm>
              <a:custGeom>
                <a:avLst/>
                <a:gdLst/>
                <a:ahLst/>
                <a:cxnLst>
                  <a:cxn ang="0">
                    <a:pos x="0" y="288"/>
                  </a:cxn>
                  <a:cxn ang="0">
                    <a:pos x="720" y="96"/>
                  </a:cxn>
                  <a:cxn ang="0">
                    <a:pos x="768" y="0"/>
                  </a:cxn>
                </a:cxnLst>
                <a:rect l="0" t="0" r="r" b="b"/>
                <a:pathLst>
                  <a:path w="768" h="288">
                    <a:moveTo>
                      <a:pt x="0" y="288"/>
                    </a:moveTo>
                    <a:lnTo>
                      <a:pt x="720" y="96"/>
                    </a:lnTo>
                    <a:lnTo>
                      <a:pt x="768" y="0"/>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sp>
            <p:nvSpPr>
              <p:cNvPr id="32" name="Freeform 19"/>
              <p:cNvSpPr>
                <a:spLocks noChangeArrowheads="1"/>
              </p:cNvSpPr>
              <p:nvPr/>
            </p:nvSpPr>
            <p:spPr bwMode="auto">
              <a:xfrm>
                <a:off x="940" y="1169"/>
                <a:ext cx="44" cy="75"/>
              </a:xfrm>
              <a:custGeom>
                <a:avLst/>
                <a:gdLst/>
                <a:ahLst/>
                <a:cxnLst>
                  <a:cxn ang="0">
                    <a:pos x="0" y="0"/>
                  </a:cxn>
                  <a:cxn ang="0">
                    <a:pos x="45" y="79"/>
                  </a:cxn>
                </a:cxnLst>
                <a:rect l="0" t="0" r="r" b="b"/>
                <a:pathLst>
                  <a:path w="45" h="79">
                    <a:moveTo>
                      <a:pt x="0" y="0"/>
                    </a:moveTo>
                    <a:lnTo>
                      <a:pt x="45" y="79"/>
                    </a:lnTo>
                  </a:path>
                </a:pathLst>
              </a:custGeom>
              <a:noFill/>
              <a:ln w="25400">
                <a:solidFill>
                  <a:srgbClr val="FFFF00"/>
                </a:solidFill>
                <a:round/>
                <a:headEnd/>
                <a:tailEnd/>
              </a:ln>
              <a:effectLst/>
            </p:spPr>
            <p:txBody>
              <a:bodyPr wrap="none" anchor="ctr"/>
              <a:lstStyle/>
              <a:p>
                <a:pPr defTabSz="457200">
                  <a:lnSpc>
                    <a:spcPct val="86000"/>
                  </a:lnSpc>
                  <a:spcBef>
                    <a:spcPct val="0"/>
                  </a:spcBef>
                  <a:buClr>
                    <a:srgbClr val="000000"/>
                  </a:buClr>
                  <a:buSzPct val="100000"/>
                </a:pPr>
                <a:endParaRPr lang="en-US" sz="2400">
                  <a:solidFill>
                    <a:prstClr val="white"/>
                  </a:solidFill>
                  <a:latin typeface="Arial" pitchFamily="34" charset="0"/>
                  <a:cs typeface="Arial" pitchFamily="34" charset="0"/>
                </a:endParaRPr>
              </a:p>
            </p:txBody>
          </p:sp>
        </p:grpSp>
        <p:sp>
          <p:nvSpPr>
            <p:cNvPr id="15" name="Text Box 20"/>
            <p:cNvSpPr txBox="1">
              <a:spLocks noChangeArrowheads="1"/>
            </p:cNvSpPr>
            <p:nvPr/>
          </p:nvSpPr>
          <p:spPr bwMode="auto">
            <a:xfrm>
              <a:off x="4801185" y="5122577"/>
              <a:ext cx="4038733" cy="525401"/>
            </a:xfrm>
            <a:prstGeom prst="rect">
              <a:avLst/>
            </a:prstGeom>
            <a:noFill/>
            <a:ln w="9525">
              <a:noFill/>
              <a:round/>
              <a:headEnd/>
              <a:tailEnd/>
            </a:ln>
            <a:effectLst/>
          </p:spPr>
          <p:txBody>
            <a:bodyPr wrap="square" lIns="90000" tIns="46800" rIns="90000" bIns="46800">
              <a:spAutoFit/>
            </a:bodyPr>
            <a:lstStyle/>
            <a:p>
              <a:pPr defTabSz="457200">
                <a:spcBef>
                  <a:spcPts val="750"/>
                </a:spcBef>
                <a:buClr>
                  <a:srgbClr val="FFFFFF"/>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dirty="0">
                  <a:solidFill>
                    <a:prstClr val="black"/>
                  </a:solidFill>
                  <a:latin typeface="Calibri"/>
                  <a:cs typeface="Arial" pitchFamily="34" charset="0"/>
                </a:rPr>
                <a:t>Geometric information</a:t>
              </a:r>
            </a:p>
          </p:txBody>
        </p:sp>
      </p:grpSp>
      <p:pic>
        <p:nvPicPr>
          <p:cNvPr id="33" name="Picture 67"/>
          <p:cNvPicPr>
            <a:picLocks noChangeAspect="1" noChangeArrowheads="1"/>
          </p:cNvPicPr>
          <p:nvPr/>
        </p:nvPicPr>
        <p:blipFill>
          <a:blip r:embed="rId3" cstate="print"/>
          <a:srcRect/>
          <a:stretch>
            <a:fillRect/>
          </a:stretch>
        </p:blipFill>
        <p:spPr bwMode="auto">
          <a:xfrm>
            <a:off x="1793138" y="1914311"/>
            <a:ext cx="4200729" cy="3059305"/>
          </a:xfrm>
          <a:prstGeom prst="rect">
            <a:avLst/>
          </a:prstGeom>
          <a:noFill/>
          <a:ln w="3175">
            <a:solidFill>
              <a:schemeClr val="tx1"/>
            </a:solidFill>
            <a:round/>
            <a:headEnd/>
            <a:tailEnd/>
          </a:ln>
          <a:effectLst>
            <a:outerShdw blurRad="50800" dist="38100" dir="2700000" algn="tl" rotWithShape="0">
              <a:prstClr val="black">
                <a:alpha val="40000"/>
              </a:prstClr>
            </a:outerShdw>
          </a:effectLst>
        </p:spPr>
      </p:pic>
      <p:sp>
        <p:nvSpPr>
          <p:cNvPr id="34" name="Text Box 68"/>
          <p:cNvSpPr txBox="1">
            <a:spLocks noChangeArrowheads="1"/>
          </p:cNvSpPr>
          <p:nvPr/>
        </p:nvSpPr>
        <p:spPr bwMode="auto">
          <a:xfrm>
            <a:off x="1676399" y="5122577"/>
            <a:ext cx="4419600" cy="525401"/>
          </a:xfrm>
          <a:prstGeom prst="rect">
            <a:avLst/>
          </a:prstGeom>
          <a:noFill/>
          <a:ln w="9525">
            <a:noFill/>
            <a:round/>
            <a:headEnd/>
            <a:tailEnd/>
          </a:ln>
          <a:effectLst/>
        </p:spPr>
        <p:txBody>
          <a:bodyPr wrap="square" lIns="90000" tIns="46800" rIns="90000" bIns="46800">
            <a:spAutoFit/>
          </a:bodyPr>
          <a:lstStyle/>
          <a:p>
            <a:pPr defTabSz="457200">
              <a:spcBef>
                <a:spcPts val="750"/>
              </a:spcBef>
              <a:buClr>
                <a:srgbClr val="FFFFFF"/>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dirty="0">
                <a:solidFill>
                  <a:prstClr val="black"/>
                </a:solidFill>
                <a:latin typeface="Calibri"/>
                <a:cs typeface="Arial" pitchFamily="34" charset="0"/>
              </a:rPr>
              <a:t>Semantic information</a:t>
            </a:r>
          </a:p>
        </p:txBody>
      </p:sp>
      <p:sp>
        <p:nvSpPr>
          <p:cNvPr id="35" name="Rectangle 69"/>
          <p:cNvSpPr>
            <a:spLocks noChangeArrowheads="1"/>
          </p:cNvSpPr>
          <p:nvPr/>
        </p:nvSpPr>
        <p:spPr bwMode="auto">
          <a:xfrm>
            <a:off x="1828800" y="2888147"/>
            <a:ext cx="798912"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00"/>
                </a:solidFill>
                <a:latin typeface="Calibri"/>
                <a:cs typeface="Arial" pitchFamily="34" charset="0"/>
              </a:rPr>
              <a:t>building</a:t>
            </a:r>
          </a:p>
        </p:txBody>
      </p:sp>
      <p:sp>
        <p:nvSpPr>
          <p:cNvPr id="36" name="Text Box 76"/>
          <p:cNvSpPr txBox="1">
            <a:spLocks noChangeArrowheads="1"/>
          </p:cNvSpPr>
          <p:nvPr/>
        </p:nvSpPr>
        <p:spPr bwMode="auto">
          <a:xfrm>
            <a:off x="2066007" y="4051913"/>
            <a:ext cx="685229"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00FFFF"/>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9900"/>
                </a:solidFill>
                <a:latin typeface="Calibri"/>
                <a:cs typeface="Arial" pitchFamily="34" charset="0"/>
              </a:rPr>
              <a:t>person</a:t>
            </a:r>
          </a:p>
        </p:txBody>
      </p:sp>
      <p:sp>
        <p:nvSpPr>
          <p:cNvPr id="37" name="Text Box 77"/>
          <p:cNvSpPr txBox="1">
            <a:spLocks noChangeArrowheads="1"/>
          </p:cNvSpPr>
          <p:nvPr/>
        </p:nvSpPr>
        <p:spPr bwMode="auto">
          <a:xfrm>
            <a:off x="2591654" y="3798678"/>
            <a:ext cx="808211"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66FF33"/>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66FF33"/>
                </a:solidFill>
                <a:latin typeface="Calibri"/>
                <a:cs typeface="Arial" pitchFamily="34" charset="0"/>
              </a:rPr>
              <a:t>trashcan</a:t>
            </a:r>
          </a:p>
        </p:txBody>
      </p:sp>
      <p:sp>
        <p:nvSpPr>
          <p:cNvPr id="38" name="Text Box 78"/>
          <p:cNvSpPr txBox="1">
            <a:spLocks noChangeArrowheads="1"/>
          </p:cNvSpPr>
          <p:nvPr/>
        </p:nvSpPr>
        <p:spPr bwMode="auto">
          <a:xfrm>
            <a:off x="4134917" y="3772608"/>
            <a:ext cx="404704"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FF00FF"/>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FF"/>
                </a:solidFill>
                <a:latin typeface="Calibri"/>
                <a:cs typeface="Arial" pitchFamily="34" charset="0"/>
              </a:rPr>
              <a:t>car</a:t>
            </a:r>
          </a:p>
        </p:txBody>
      </p:sp>
      <p:sp>
        <p:nvSpPr>
          <p:cNvPr id="39" name="Text Box 79"/>
          <p:cNvSpPr txBox="1">
            <a:spLocks noChangeArrowheads="1"/>
          </p:cNvSpPr>
          <p:nvPr/>
        </p:nvSpPr>
        <p:spPr bwMode="auto">
          <a:xfrm>
            <a:off x="4740075" y="3772608"/>
            <a:ext cx="404704"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FF00FF"/>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FF"/>
                </a:solidFill>
                <a:latin typeface="Calibri"/>
                <a:cs typeface="Arial" pitchFamily="34" charset="0"/>
              </a:rPr>
              <a:t>car</a:t>
            </a:r>
          </a:p>
        </p:txBody>
      </p:sp>
      <p:sp>
        <p:nvSpPr>
          <p:cNvPr id="40" name="Rectangle 39"/>
          <p:cNvSpPr/>
          <p:nvPr/>
        </p:nvSpPr>
        <p:spPr>
          <a:xfrm>
            <a:off x="2992892" y="4419599"/>
            <a:ext cx="707566" cy="277640"/>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prstClr val="white"/>
                </a:solidFill>
                <a:latin typeface="Calibri"/>
                <a:cs typeface="Arial" pitchFamily="34" charset="0"/>
              </a:rPr>
              <a:t>ground</a:t>
            </a:r>
          </a:p>
        </p:txBody>
      </p:sp>
      <p:sp>
        <p:nvSpPr>
          <p:cNvPr id="41" name="Rectangle 40"/>
          <p:cNvSpPr/>
          <p:nvPr/>
        </p:nvSpPr>
        <p:spPr>
          <a:xfrm>
            <a:off x="3546156" y="1904999"/>
            <a:ext cx="492444" cy="277640"/>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prstClr val="black"/>
                </a:solidFill>
                <a:latin typeface="Calibri"/>
                <a:cs typeface="Arial" pitchFamily="34" charset="0"/>
              </a:rPr>
              <a:t>tree</a:t>
            </a:r>
          </a:p>
        </p:txBody>
      </p:sp>
      <p:sp>
        <p:nvSpPr>
          <p:cNvPr id="42" name="Rectangle 41"/>
          <p:cNvSpPr/>
          <p:nvPr/>
        </p:nvSpPr>
        <p:spPr>
          <a:xfrm>
            <a:off x="4993956" y="2008360"/>
            <a:ext cx="492444" cy="277640"/>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prstClr val="black"/>
                </a:solidFill>
                <a:latin typeface="Calibri"/>
                <a:cs typeface="Arial" pitchFamily="34" charset="0"/>
              </a:rPr>
              <a:t>tree</a:t>
            </a:r>
          </a:p>
        </p:txBody>
      </p:sp>
      <p:sp>
        <p:nvSpPr>
          <p:cNvPr id="43" name="Rectangle 42"/>
          <p:cNvSpPr/>
          <p:nvPr/>
        </p:nvSpPr>
        <p:spPr>
          <a:xfrm>
            <a:off x="3965630" y="2465560"/>
            <a:ext cx="418704" cy="277640"/>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0000FF"/>
                </a:solidFill>
                <a:latin typeface="Calibri"/>
                <a:cs typeface="Arial" pitchFamily="34" charset="0"/>
              </a:rPr>
              <a:t>sky</a:t>
            </a:r>
          </a:p>
        </p:txBody>
      </p:sp>
      <p:sp>
        <p:nvSpPr>
          <p:cNvPr id="45" name="Text Box 77"/>
          <p:cNvSpPr txBox="1">
            <a:spLocks noChangeArrowheads="1"/>
          </p:cNvSpPr>
          <p:nvPr/>
        </p:nvSpPr>
        <p:spPr bwMode="auto">
          <a:xfrm>
            <a:off x="1991945" y="3352800"/>
            <a:ext cx="539228"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66FF33"/>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latin typeface="Calibri"/>
                <a:cs typeface="Arial" pitchFamily="34" charset="0"/>
              </a:rPr>
              <a:t>door</a:t>
            </a:r>
          </a:p>
        </p:txBody>
      </p:sp>
      <p:sp>
        <p:nvSpPr>
          <p:cNvPr id="46" name="Text Box 77"/>
          <p:cNvSpPr txBox="1">
            <a:spLocks noChangeArrowheads="1"/>
          </p:cNvSpPr>
          <p:nvPr/>
        </p:nvSpPr>
        <p:spPr bwMode="auto">
          <a:xfrm>
            <a:off x="4598347" y="3124200"/>
            <a:ext cx="779678"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66FF33"/>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latin typeface="Calibri"/>
                <a:cs typeface="Arial" pitchFamily="34" charset="0"/>
              </a:rPr>
              <a:t>window</a:t>
            </a:r>
          </a:p>
        </p:txBody>
      </p:sp>
      <p:sp>
        <p:nvSpPr>
          <p:cNvPr id="47" name="Rectangle 69"/>
          <p:cNvSpPr>
            <a:spLocks noChangeArrowheads="1"/>
          </p:cNvSpPr>
          <p:nvPr/>
        </p:nvSpPr>
        <p:spPr bwMode="auto">
          <a:xfrm>
            <a:off x="4503104" y="2743200"/>
            <a:ext cx="770060"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00"/>
                </a:solidFill>
                <a:latin typeface="Calibri"/>
                <a:cs typeface="Arial" pitchFamily="34" charset="0"/>
              </a:rPr>
              <a:t>building</a:t>
            </a:r>
          </a:p>
        </p:txBody>
      </p:sp>
      <p:sp>
        <p:nvSpPr>
          <p:cNvPr id="48" name="Rectangle 69"/>
          <p:cNvSpPr>
            <a:spLocks noChangeArrowheads="1"/>
          </p:cNvSpPr>
          <p:nvPr/>
        </p:nvSpPr>
        <p:spPr bwMode="auto">
          <a:xfrm>
            <a:off x="1828800" y="1981200"/>
            <a:ext cx="489534" cy="309958"/>
          </a:xfrm>
          <a:prstGeom prst="rect">
            <a:avLst/>
          </a:prstGeom>
          <a:noFill/>
          <a:ln w="9525">
            <a:noFill/>
            <a:round/>
            <a:headEnd/>
            <a:tailEnd/>
          </a:ln>
          <a:effectLst/>
        </p:spPr>
        <p:txBody>
          <a:bodyPr wrap="none" lIns="90000" tIns="46800" rIns="90000" bIns="46800">
            <a:spAutoFit/>
          </a:bodyPr>
          <a:lstStyle/>
          <a:p>
            <a:pPr defTabSz="457200">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prstClr val="white"/>
                </a:solidFill>
                <a:latin typeface="Calibri"/>
                <a:cs typeface="Arial" pitchFamily="34" charset="0"/>
              </a:rPr>
              <a:t>roof</a:t>
            </a:r>
          </a:p>
        </p:txBody>
      </p:sp>
      <p:sp>
        <p:nvSpPr>
          <p:cNvPr id="49" name="Rectangle 48"/>
          <p:cNvSpPr/>
          <p:nvPr/>
        </p:nvSpPr>
        <p:spPr>
          <a:xfrm>
            <a:off x="4495800" y="2389360"/>
            <a:ext cx="803874" cy="277640"/>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00FFFF"/>
                </a:solidFill>
                <a:latin typeface="Calibri"/>
                <a:cs typeface="Arial" pitchFamily="34" charset="0"/>
              </a:rPr>
              <a:t>chimney</a:t>
            </a:r>
          </a:p>
        </p:txBody>
      </p:sp>
      <p:sp>
        <p:nvSpPr>
          <p:cNvPr id="52" name="Rectangle 51"/>
          <p:cNvSpPr/>
          <p:nvPr/>
        </p:nvSpPr>
        <p:spPr>
          <a:xfrm>
            <a:off x="4343400" y="4191000"/>
            <a:ext cx="1419876" cy="304058"/>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600" i="1" dirty="0">
                <a:solidFill>
                  <a:prstClr val="white"/>
                </a:solidFill>
                <a:latin typeface="Calibri"/>
                <a:cs typeface="Arial" pitchFamily="34" charset="0"/>
              </a:rPr>
              <a:t>Outdoor scene</a:t>
            </a:r>
          </a:p>
        </p:txBody>
      </p:sp>
      <p:sp>
        <p:nvSpPr>
          <p:cNvPr id="53" name="Rectangle 52"/>
          <p:cNvSpPr/>
          <p:nvPr/>
        </p:nvSpPr>
        <p:spPr>
          <a:xfrm>
            <a:off x="4419600" y="4420342"/>
            <a:ext cx="506870" cy="305276"/>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600" i="1" dirty="0">
                <a:solidFill>
                  <a:prstClr val="white"/>
                </a:solidFill>
                <a:latin typeface="Calibri"/>
                <a:cs typeface="Arial" pitchFamily="34" charset="0"/>
              </a:rPr>
              <a:t>City</a:t>
            </a:r>
          </a:p>
        </p:txBody>
      </p:sp>
      <p:sp>
        <p:nvSpPr>
          <p:cNvPr id="54" name="Rectangle 53"/>
          <p:cNvSpPr/>
          <p:nvPr/>
        </p:nvSpPr>
        <p:spPr>
          <a:xfrm>
            <a:off x="4931837" y="4419600"/>
            <a:ext cx="1001172" cy="305276"/>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600" i="1" dirty="0">
                <a:solidFill>
                  <a:prstClr val="white"/>
                </a:solidFill>
                <a:latin typeface="Calibri"/>
                <a:cs typeface="Arial" pitchFamily="34" charset="0"/>
              </a:rPr>
              <a:t>European</a:t>
            </a:r>
          </a:p>
        </p:txBody>
      </p:sp>
      <p:sp>
        <p:nvSpPr>
          <p:cNvPr id="55" name="Rectangle 54"/>
          <p:cNvSpPr/>
          <p:nvPr/>
        </p:nvSpPr>
        <p:spPr>
          <a:xfrm>
            <a:off x="4927260" y="4648200"/>
            <a:ext cx="330540" cy="305276"/>
          </a:xfrm>
          <a:prstGeom prst="rect">
            <a:avLst/>
          </a:prstGeom>
        </p:spPr>
        <p:txBody>
          <a:bodyPr wrap="none">
            <a:spAutoFit/>
          </a:bodyPr>
          <a:lstStyle/>
          <a:p>
            <a:pPr defTabSz="457200">
              <a:lnSpc>
                <a:spcPct val="86000"/>
              </a:lnSpc>
              <a:spcBef>
                <a:spcPts val="500"/>
              </a:spcBef>
              <a:buClr>
                <a:srgbClr val="FF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600" i="1" dirty="0">
                <a:solidFill>
                  <a:prstClr val="white"/>
                </a:solidFill>
                <a:latin typeface="Calibri"/>
                <a:cs typeface="Arial" pitchFamily="34" charset="0"/>
              </a:rPr>
              <a:t>…</a:t>
            </a:r>
          </a:p>
        </p:txBody>
      </p:sp>
    </p:spTree>
    <p:extLst>
      <p:ext uri="{BB962C8B-B14F-4D97-AF65-F5344CB8AC3E}">
        <p14:creationId xmlns:p14="http://schemas.microsoft.com/office/powerpoint/2010/main" val="10812452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P spid="41" grpId="0"/>
      <p:bldP spid="42" grpId="0"/>
      <p:bldP spid="43" grpId="0"/>
      <p:bldP spid="45" grpId="0"/>
      <p:bldP spid="46" grpId="0"/>
      <p:bldP spid="47" grpId="0"/>
      <p:bldP spid="48" grpId="0"/>
      <p:bldP spid="49" grpId="0"/>
      <p:bldP spid="52" grpId="0"/>
      <p:bldP spid="53" grpId="0"/>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1.1.3  </a:t>
            </a:r>
            <a:r>
              <a:rPr lang="zh-CN" altLang="en-US" b="1" dirty="0" smtClean="0">
                <a:solidFill>
                  <a:srgbClr val="C00000"/>
                </a:solidFill>
              </a:rPr>
              <a:t>计算机视觉简史</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441" y="1729332"/>
            <a:ext cx="6735115" cy="4839375"/>
          </a:xfrm>
          <a:prstGeom prst="rect">
            <a:avLst/>
          </a:prstGeom>
        </p:spPr>
      </p:pic>
    </p:spTree>
    <p:extLst>
      <p:ext uri="{BB962C8B-B14F-4D97-AF65-F5344CB8AC3E}">
        <p14:creationId xmlns:p14="http://schemas.microsoft.com/office/powerpoint/2010/main" val="163152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1.1.3  </a:t>
            </a:r>
            <a:r>
              <a:rPr lang="zh-CN" altLang="en-US" b="1" dirty="0">
                <a:solidFill>
                  <a:srgbClr val="C00000"/>
                </a:solidFill>
              </a:rPr>
              <a:t>计算机视觉简史</a:t>
            </a:r>
            <a:endParaRPr lang="zh-CN" altLang="en-US" dirty="0"/>
          </a:p>
        </p:txBody>
      </p:sp>
      <p:sp>
        <p:nvSpPr>
          <p:cNvPr id="3" name="内容占位符 2"/>
          <p:cNvSpPr>
            <a:spLocks noGrp="1"/>
          </p:cNvSpPr>
          <p:nvPr>
            <p:ph idx="1"/>
          </p:nvPr>
        </p:nvSpPr>
        <p:spPr>
          <a:xfrm>
            <a:off x="2589212" y="1645919"/>
            <a:ext cx="8915400" cy="4783015"/>
          </a:xfrm>
        </p:spPr>
        <p:txBody>
          <a:bodyPr>
            <a:normAutofit/>
          </a:bodyPr>
          <a:lstStyle/>
          <a:p>
            <a:pPr>
              <a:lnSpc>
                <a:spcPct val="150000"/>
              </a:lnSpc>
              <a:buFont typeface="Wingdings" panose="05000000000000000000" pitchFamily="2" charset="2"/>
              <a:buChar char="u"/>
            </a:pPr>
            <a:r>
              <a:rPr lang="en-US" altLang="zh-CN" sz="2400" b="1" dirty="0"/>
              <a:t>1966: Minsky</a:t>
            </a:r>
            <a:r>
              <a:rPr lang="zh-CN" altLang="en-US" sz="2400" b="1" dirty="0"/>
              <a:t>给本科生布置了一个计算机视觉的暑假作业</a:t>
            </a:r>
          </a:p>
          <a:p>
            <a:pPr>
              <a:lnSpc>
                <a:spcPct val="150000"/>
              </a:lnSpc>
              <a:buFont typeface="Wingdings" panose="05000000000000000000" pitchFamily="2" charset="2"/>
              <a:buChar char="u"/>
            </a:pPr>
            <a:r>
              <a:rPr lang="en-US" altLang="zh-CN" sz="2400" b="1" dirty="0"/>
              <a:t>1960’s: </a:t>
            </a:r>
            <a:r>
              <a:rPr lang="zh-CN" altLang="en-US" sz="2400" b="1" dirty="0"/>
              <a:t>合成的虚拟世界的理解</a:t>
            </a:r>
          </a:p>
          <a:p>
            <a:pPr>
              <a:lnSpc>
                <a:spcPct val="150000"/>
              </a:lnSpc>
              <a:buFont typeface="Wingdings" panose="05000000000000000000" pitchFamily="2" charset="2"/>
              <a:buChar char="u"/>
            </a:pPr>
            <a:r>
              <a:rPr lang="en-US" altLang="zh-CN" sz="2400" b="1" dirty="0"/>
              <a:t>1970’s: </a:t>
            </a:r>
            <a:r>
              <a:rPr lang="zh-CN" altLang="en-US" sz="2400" b="1" dirty="0"/>
              <a:t>图像理解方面的进步</a:t>
            </a:r>
          </a:p>
          <a:p>
            <a:pPr>
              <a:lnSpc>
                <a:spcPct val="150000"/>
              </a:lnSpc>
              <a:buFont typeface="Wingdings" panose="05000000000000000000" pitchFamily="2" charset="2"/>
              <a:buChar char="u"/>
            </a:pPr>
            <a:r>
              <a:rPr lang="en-US" altLang="zh-CN" sz="2400" b="1" dirty="0"/>
              <a:t>1980’s: </a:t>
            </a:r>
            <a:r>
              <a:rPr lang="zh-CN" altLang="en-US" sz="2400" b="1" dirty="0"/>
              <a:t>几何和精度</a:t>
            </a:r>
          </a:p>
          <a:p>
            <a:pPr>
              <a:lnSpc>
                <a:spcPct val="150000"/>
              </a:lnSpc>
              <a:buFont typeface="Wingdings" panose="05000000000000000000" pitchFamily="2" charset="2"/>
              <a:buChar char="u"/>
            </a:pPr>
            <a:r>
              <a:rPr lang="en-US" altLang="zh-CN" sz="2400" b="1" dirty="0"/>
              <a:t>1990’s: </a:t>
            </a:r>
            <a:r>
              <a:rPr lang="zh-CN" altLang="en-US" sz="2400" b="1" dirty="0"/>
              <a:t>人脸识别</a:t>
            </a:r>
            <a:r>
              <a:rPr lang="en-US" altLang="zh-CN" sz="2400" b="1" dirty="0"/>
              <a:t>; </a:t>
            </a:r>
            <a:r>
              <a:rPr lang="zh-CN" altLang="en-US" sz="2400" b="1" dirty="0"/>
              <a:t>统计分析开始流行</a:t>
            </a:r>
          </a:p>
          <a:p>
            <a:pPr>
              <a:lnSpc>
                <a:spcPct val="150000"/>
              </a:lnSpc>
              <a:buFont typeface="Wingdings" panose="05000000000000000000" pitchFamily="2" charset="2"/>
              <a:buChar char="u"/>
            </a:pPr>
            <a:r>
              <a:rPr lang="en-US" altLang="zh-CN" sz="2400" b="1" dirty="0"/>
              <a:t>2000’s: </a:t>
            </a:r>
            <a:r>
              <a:rPr lang="zh-CN" altLang="en-US" sz="2400" b="1" dirty="0"/>
              <a:t>更多的识别</a:t>
            </a:r>
            <a:r>
              <a:rPr lang="en-US" altLang="zh-CN" sz="2400" b="1" dirty="0"/>
              <a:t>; </a:t>
            </a:r>
            <a:r>
              <a:rPr lang="zh-CN" altLang="en-US" sz="2400" b="1" dirty="0"/>
              <a:t>大规模标记数据集可用</a:t>
            </a:r>
            <a:r>
              <a:rPr lang="en-US" altLang="zh-CN" sz="2400" b="1" dirty="0"/>
              <a:t>; </a:t>
            </a:r>
            <a:r>
              <a:rPr lang="zh-CN" altLang="en-US" sz="2400" b="1" dirty="0"/>
              <a:t>开始视频处理</a:t>
            </a:r>
          </a:p>
          <a:p>
            <a:pPr>
              <a:lnSpc>
                <a:spcPct val="150000"/>
              </a:lnSpc>
              <a:buFont typeface="Wingdings" panose="05000000000000000000" pitchFamily="2" charset="2"/>
              <a:buChar char="u"/>
            </a:pPr>
            <a:r>
              <a:rPr lang="en-US" altLang="zh-CN" sz="2400" b="1" dirty="0"/>
              <a:t>2010’s: </a:t>
            </a:r>
            <a:r>
              <a:rPr lang="zh-CN" altLang="en-US" sz="2400" b="1" dirty="0"/>
              <a:t>深度学习</a:t>
            </a:r>
          </a:p>
        </p:txBody>
      </p:sp>
    </p:spTree>
    <p:extLst>
      <p:ext uri="{BB962C8B-B14F-4D97-AF65-F5344CB8AC3E}">
        <p14:creationId xmlns:p14="http://schemas.microsoft.com/office/powerpoint/2010/main" val="646871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1.1.4  </a:t>
            </a:r>
            <a:r>
              <a:rPr lang="zh-CN" altLang="en-US" b="1" dirty="0" smtClean="0">
                <a:solidFill>
                  <a:srgbClr val="C00000"/>
                </a:solidFill>
              </a:rPr>
              <a:t>计算机视觉的研究内容</a:t>
            </a:r>
            <a:endParaRPr lang="zh-CN" altLang="en-US" dirty="0"/>
          </a:p>
        </p:txBody>
      </p:sp>
      <p:sp>
        <p:nvSpPr>
          <p:cNvPr id="3" name="内容占位符 2"/>
          <p:cNvSpPr>
            <a:spLocks noGrp="1"/>
          </p:cNvSpPr>
          <p:nvPr>
            <p:ph idx="1"/>
          </p:nvPr>
        </p:nvSpPr>
        <p:spPr>
          <a:xfrm>
            <a:off x="2589212" y="1955080"/>
            <a:ext cx="8915400" cy="3777622"/>
          </a:xfrm>
        </p:spPr>
        <p:txBody>
          <a:bodyPr>
            <a:normAutofit/>
          </a:bodyPr>
          <a:lstStyle/>
          <a:p>
            <a:pPr algn="just">
              <a:buFont typeface="Wingdings" panose="05000000000000000000" pitchFamily="2" charset="2"/>
              <a:buChar char="u"/>
            </a:pPr>
            <a:r>
              <a:rPr lang="zh-CN" altLang="en-US" sz="2400" dirty="0"/>
              <a:t>研究内容分为</a:t>
            </a:r>
            <a:r>
              <a:rPr lang="en-US" altLang="zh-CN" sz="2400" dirty="0"/>
              <a:t>5</a:t>
            </a:r>
            <a:r>
              <a:rPr lang="zh-CN" altLang="en-US" sz="2400" dirty="0"/>
              <a:t>个方面：</a:t>
            </a:r>
            <a:r>
              <a:rPr lang="zh-CN" altLang="en-US" sz="2400" b="1" dirty="0">
                <a:solidFill>
                  <a:srgbClr val="FF0000"/>
                </a:solidFill>
              </a:rPr>
              <a:t>输入设备、底层视觉、中层视觉、高层视觉以及体系结构</a:t>
            </a:r>
            <a:r>
              <a:rPr lang="zh-CN" altLang="en-US" sz="2400" b="1" dirty="0" smtClean="0">
                <a:solidFill>
                  <a:srgbClr val="FF0000"/>
                </a:solidFill>
              </a:rPr>
              <a:t>。</a:t>
            </a:r>
            <a:endParaRPr lang="en-US" altLang="zh-CN" sz="2400" b="1" dirty="0" smtClean="0">
              <a:solidFill>
                <a:srgbClr val="FF0000"/>
              </a:solidFill>
            </a:endParaRPr>
          </a:p>
          <a:p>
            <a:pPr marL="0" indent="0" algn="just">
              <a:buNone/>
            </a:pPr>
            <a:endParaRPr lang="en-US" altLang="zh-CN" sz="2400" dirty="0" smtClean="0"/>
          </a:p>
          <a:p>
            <a:pPr algn="just">
              <a:buFont typeface="Wingdings" panose="05000000000000000000" pitchFamily="2" charset="2"/>
              <a:buChar char="u"/>
            </a:pPr>
            <a:r>
              <a:rPr lang="zh-CN" altLang="en-US" sz="2400" b="1" dirty="0">
                <a:solidFill>
                  <a:srgbClr val="FF0000"/>
                </a:solidFill>
              </a:rPr>
              <a:t>输入设备</a:t>
            </a:r>
            <a:r>
              <a:rPr lang="en-US" altLang="zh-CN" sz="2400" b="1" dirty="0">
                <a:solidFill>
                  <a:srgbClr val="FF0000"/>
                </a:solidFill>
              </a:rPr>
              <a:t>(input device)</a:t>
            </a:r>
            <a:r>
              <a:rPr lang="zh-CN" altLang="en-US" sz="2400" dirty="0"/>
              <a:t>的</a:t>
            </a:r>
            <a:r>
              <a:rPr lang="zh-CN" altLang="en-US" sz="2400" dirty="0" smtClean="0"/>
              <a:t>研制，包括</a:t>
            </a:r>
            <a:r>
              <a:rPr lang="zh-CN" altLang="en-US" sz="2400" dirty="0"/>
              <a:t>成像设备和数字化设备。成象设备是指通过光学摄像机或红外、激光、超声、</a:t>
            </a:r>
            <a:r>
              <a:rPr lang="en-US" altLang="zh-CN" sz="2400" dirty="0"/>
              <a:t>X</a:t>
            </a:r>
            <a:r>
              <a:rPr lang="zh-CN" altLang="en-US" sz="2400" dirty="0"/>
              <a:t>射线对周围场景或物体进行探测成象，得到关于场景或物体的二维或三维数字化图像。</a:t>
            </a:r>
          </a:p>
        </p:txBody>
      </p:sp>
      <p:pic>
        <p:nvPicPr>
          <p:cNvPr id="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55097" y="5088897"/>
            <a:ext cx="1495425"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20397" y="5233359"/>
            <a:ext cx="2827338"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4101172" y="6282697"/>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000" dirty="0">
                <a:solidFill>
                  <a:srgbClr val="000000"/>
                </a:solidFill>
              </a:rPr>
              <a:t>相机</a:t>
            </a:r>
            <a:endParaRPr lang="en-US" altLang="zh-CN" sz="2000" dirty="0">
              <a:solidFill>
                <a:srgbClr val="000000"/>
              </a:solidFill>
            </a:endParaRPr>
          </a:p>
        </p:txBody>
      </p:sp>
      <p:sp>
        <p:nvSpPr>
          <p:cNvPr id="7" name="TextBox 5"/>
          <p:cNvSpPr txBox="1">
            <a:spLocks noChangeArrowheads="1"/>
          </p:cNvSpPr>
          <p:nvPr/>
        </p:nvSpPr>
        <p:spPr bwMode="auto">
          <a:xfrm>
            <a:off x="6061735" y="6217609"/>
            <a:ext cx="14847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000" dirty="0">
                <a:solidFill>
                  <a:srgbClr val="000000"/>
                </a:solidFill>
              </a:rPr>
              <a:t>微软</a:t>
            </a:r>
            <a:r>
              <a:rPr lang="en-US" altLang="zh-CN" sz="2000" dirty="0">
                <a:solidFill>
                  <a:srgbClr val="000000"/>
                </a:solidFill>
              </a:rPr>
              <a:t>Kinect</a:t>
            </a:r>
          </a:p>
        </p:txBody>
      </p:sp>
      <p:pic>
        <p:nvPicPr>
          <p:cNvPr id="8"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70022" y="4799972"/>
            <a:ext cx="1196975" cy="141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
          <p:cNvSpPr txBox="1">
            <a:spLocks noChangeArrowheads="1"/>
          </p:cNvSpPr>
          <p:nvPr/>
        </p:nvSpPr>
        <p:spPr bwMode="auto">
          <a:xfrm>
            <a:off x="8565222" y="6236659"/>
            <a:ext cx="17443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dirty="0">
                <a:solidFill>
                  <a:srgbClr val="000000"/>
                </a:solidFill>
              </a:rPr>
              <a:t>LIDAR</a:t>
            </a:r>
            <a:r>
              <a:rPr lang="zh-CN" altLang="en-US" sz="2000" dirty="0">
                <a:solidFill>
                  <a:srgbClr val="000000"/>
                </a:solidFill>
              </a:rPr>
              <a:t>传感器</a:t>
            </a:r>
            <a:endParaRPr lang="en-US" altLang="zh-CN" sz="2000" dirty="0">
              <a:solidFill>
                <a:srgbClr val="000000"/>
              </a:solidFill>
            </a:endParaRPr>
          </a:p>
        </p:txBody>
      </p:sp>
    </p:spTree>
    <p:extLst>
      <p:ext uri="{BB962C8B-B14F-4D97-AF65-F5344CB8AC3E}">
        <p14:creationId xmlns:p14="http://schemas.microsoft.com/office/powerpoint/2010/main" val="1100356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1.1.4  </a:t>
            </a:r>
            <a:r>
              <a:rPr lang="zh-CN" altLang="en-US" b="1" dirty="0">
                <a:solidFill>
                  <a:srgbClr val="C00000"/>
                </a:solidFill>
              </a:rPr>
              <a:t>计算机视觉的研究内容</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u"/>
            </a:pPr>
            <a:r>
              <a:rPr lang="zh-CN" altLang="en-US" sz="2400" b="1" dirty="0">
                <a:solidFill>
                  <a:srgbClr val="FF0000"/>
                </a:solidFill>
              </a:rPr>
              <a:t>底层视觉</a:t>
            </a:r>
            <a:r>
              <a:rPr lang="en-US" altLang="zh-CN" sz="2400" b="1" dirty="0">
                <a:solidFill>
                  <a:srgbClr val="FF0000"/>
                </a:solidFill>
              </a:rPr>
              <a:t>(Low-level Vision)</a:t>
            </a:r>
            <a:r>
              <a:rPr lang="zh-CN" altLang="en-US" sz="2400" dirty="0"/>
              <a:t>：主要是对输入的原始图像进行处理。</a:t>
            </a:r>
          </a:p>
          <a:p>
            <a:pPr>
              <a:buFont typeface="Wingdings" panose="05000000000000000000" pitchFamily="2" charset="2"/>
              <a:buChar char="ü"/>
            </a:pPr>
            <a:r>
              <a:rPr lang="zh-CN" altLang="en-US" sz="2000" dirty="0"/>
              <a:t>该过程借用了大量的图像处理技术和算法，如图像滤波、图像增强、边缘检测等，以便从图像中抽取诸如角点、边缘、线条、边界以及色彩等关于场景的基本特征。</a:t>
            </a:r>
          </a:p>
          <a:p>
            <a:pPr>
              <a:buFont typeface="Wingdings" panose="05000000000000000000" pitchFamily="2" charset="2"/>
              <a:buChar char="ü"/>
            </a:pPr>
            <a:r>
              <a:rPr lang="zh-CN" altLang="en-US" sz="2000" dirty="0"/>
              <a:t>该过程还包含了各种图像变换</a:t>
            </a:r>
            <a:r>
              <a:rPr lang="en-US" altLang="zh-CN" sz="2000" dirty="0"/>
              <a:t>(</a:t>
            </a:r>
            <a:r>
              <a:rPr lang="zh-CN" altLang="en-US" sz="2000" dirty="0"/>
              <a:t>如校正</a:t>
            </a:r>
            <a:r>
              <a:rPr lang="en-US" altLang="zh-CN" sz="2000" dirty="0"/>
              <a:t>)</a:t>
            </a:r>
            <a:r>
              <a:rPr lang="zh-CN" altLang="en-US" sz="2000" dirty="0"/>
              <a:t>、图像纹理检测、图像运动检测等。</a:t>
            </a:r>
          </a:p>
          <a:p>
            <a:endParaRPr lang="zh-CN" altLang="en-US" dirty="0"/>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19975" y="4570828"/>
            <a:ext cx="28194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82438" y="4566066"/>
            <a:ext cx="28956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4"/>
          <p:cNvSpPr>
            <a:spLocks noChangeArrowheads="1"/>
          </p:cNvSpPr>
          <p:nvPr/>
        </p:nvSpPr>
        <p:spPr bwMode="auto">
          <a:xfrm>
            <a:off x="6233038" y="5307428"/>
            <a:ext cx="1489075" cy="457200"/>
          </a:xfrm>
          <a:prstGeom prst="rightArrow">
            <a:avLst>
              <a:gd name="adj1" fmla="val 50000"/>
              <a:gd name="adj2" fmla="val 50030"/>
            </a:avLst>
          </a:prstGeom>
          <a:solidFill>
            <a:srgbClr val="FFFF99"/>
          </a:solidFill>
          <a:ln w="9525" algn="ctr">
            <a:solidFill>
              <a:srgbClr val="993300"/>
            </a:solidFill>
            <a:round/>
            <a:headEnd/>
            <a:tailEnd/>
          </a:ln>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endParaRPr lang="zh-CN" altLang="en-US"/>
          </a:p>
        </p:txBody>
      </p:sp>
      <p:sp>
        <p:nvSpPr>
          <p:cNvPr id="7" name="矩形 6"/>
          <p:cNvSpPr/>
          <p:nvPr/>
        </p:nvSpPr>
        <p:spPr bwMode="auto">
          <a:xfrm>
            <a:off x="6360038" y="4902616"/>
            <a:ext cx="1352550" cy="404812"/>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1" hangingPunct="1">
              <a:lnSpc>
                <a:spcPct val="120000"/>
              </a:lnSpc>
              <a:defRPr/>
            </a:pPr>
            <a:r>
              <a:rPr lang="zh-CN" altLang="en-US" dirty="0">
                <a:solidFill>
                  <a:srgbClr val="0070C0"/>
                </a:solidFill>
                <a:latin typeface="等线" panose="02010600030101010101" pitchFamily="2" charset="-122"/>
                <a:ea typeface="等线" panose="02010600030101010101" pitchFamily="2" charset="-122"/>
              </a:rPr>
              <a:t>边缘检测</a:t>
            </a:r>
          </a:p>
        </p:txBody>
      </p:sp>
    </p:spTree>
    <p:extLst>
      <p:ext uri="{BB962C8B-B14F-4D97-AF65-F5344CB8AC3E}">
        <p14:creationId xmlns:p14="http://schemas.microsoft.com/office/powerpoint/2010/main" val="35596722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1.1.4  </a:t>
            </a:r>
            <a:r>
              <a:rPr lang="zh-CN" altLang="en-US" b="1" dirty="0">
                <a:solidFill>
                  <a:srgbClr val="C00000"/>
                </a:solidFill>
              </a:rPr>
              <a:t>计算机视觉的研究内容</a:t>
            </a:r>
            <a:endParaRPr lang="zh-CN" altLang="en-US" dirty="0"/>
          </a:p>
        </p:txBody>
      </p:sp>
      <p:sp>
        <p:nvSpPr>
          <p:cNvPr id="3" name="内容占位符 2"/>
          <p:cNvSpPr>
            <a:spLocks noGrp="1"/>
          </p:cNvSpPr>
          <p:nvPr>
            <p:ph idx="1"/>
          </p:nvPr>
        </p:nvSpPr>
        <p:spPr>
          <a:xfrm>
            <a:off x="2589212" y="1671792"/>
            <a:ext cx="8915400" cy="5186207"/>
          </a:xfrm>
        </p:spPr>
        <p:txBody>
          <a:bodyPr>
            <a:normAutofit/>
          </a:bodyPr>
          <a:lstStyle/>
          <a:p>
            <a:pPr algn="just">
              <a:buFont typeface="Wingdings" panose="05000000000000000000" pitchFamily="2" charset="2"/>
              <a:buChar char="u"/>
            </a:pPr>
            <a:r>
              <a:rPr lang="zh-CN" altLang="en-US" sz="2400" b="1" dirty="0">
                <a:solidFill>
                  <a:srgbClr val="FF0000"/>
                </a:solidFill>
              </a:rPr>
              <a:t>中层视觉</a:t>
            </a:r>
            <a:r>
              <a:rPr lang="en-US" altLang="zh-CN" sz="2400" b="1" dirty="0">
                <a:solidFill>
                  <a:srgbClr val="FF0000"/>
                </a:solidFill>
              </a:rPr>
              <a:t>(Mid-level Vision)</a:t>
            </a:r>
            <a:r>
              <a:rPr lang="zh-CN" altLang="en-US" sz="2400" b="1" dirty="0">
                <a:solidFill>
                  <a:srgbClr val="FF0000"/>
                </a:solidFill>
              </a:rPr>
              <a:t>：</a:t>
            </a:r>
            <a:r>
              <a:rPr lang="zh-CN" altLang="en-US" sz="2400" dirty="0"/>
              <a:t>主要任务是恢复场景的深度、表面法线方向、轮廓等有关场景的</a:t>
            </a:r>
            <a:r>
              <a:rPr lang="en-US" altLang="zh-CN" sz="2400" dirty="0"/>
              <a:t>2.5</a:t>
            </a:r>
            <a:r>
              <a:rPr lang="zh-CN" altLang="en-US" sz="2400" dirty="0"/>
              <a:t>维信息。实现的途径有立体视觉</a:t>
            </a:r>
            <a:r>
              <a:rPr lang="en-US" altLang="zh-CN" sz="2400" dirty="0"/>
              <a:t>(Stereo Vision)</a:t>
            </a:r>
            <a:r>
              <a:rPr lang="zh-CN" altLang="en-US" sz="2400" dirty="0"/>
              <a:t>、测距成像</a:t>
            </a:r>
            <a:r>
              <a:rPr lang="en-US" altLang="zh-CN" sz="2400" dirty="0"/>
              <a:t>(Range Finder)</a:t>
            </a:r>
            <a:r>
              <a:rPr lang="zh-CN" altLang="en-US" sz="2400" dirty="0"/>
              <a:t>、运动估计</a:t>
            </a:r>
            <a:r>
              <a:rPr lang="en-US" altLang="zh-CN" sz="2400" dirty="0"/>
              <a:t>(Motion Estimation)</a:t>
            </a:r>
            <a:r>
              <a:rPr lang="zh-CN" altLang="en-US" sz="2400" dirty="0"/>
              <a:t>等方法</a:t>
            </a:r>
            <a:r>
              <a:rPr lang="zh-CN" altLang="en-US" sz="2400" dirty="0" smtClean="0"/>
              <a:t>。</a:t>
            </a:r>
            <a:endParaRPr lang="en-US" altLang="zh-CN" sz="2400" dirty="0" smtClean="0"/>
          </a:p>
          <a:p>
            <a:pPr algn="just">
              <a:buFont typeface="Wingdings" panose="05000000000000000000" pitchFamily="2" charset="2"/>
              <a:buChar char="u"/>
            </a:pPr>
            <a:endParaRPr lang="en-US" altLang="zh-CN" sz="2400" dirty="0"/>
          </a:p>
          <a:p>
            <a:pPr algn="just">
              <a:buFont typeface="Wingdings" panose="05000000000000000000" pitchFamily="2" charset="2"/>
              <a:buChar char="u"/>
            </a:pPr>
            <a:endParaRPr lang="en-US" altLang="zh-CN" sz="2400" dirty="0" smtClean="0"/>
          </a:p>
          <a:p>
            <a:pPr algn="just">
              <a:buFont typeface="Wingdings" panose="05000000000000000000" pitchFamily="2" charset="2"/>
              <a:buChar char="u"/>
            </a:pPr>
            <a:endParaRPr lang="en-US" altLang="zh-CN" sz="2400" dirty="0"/>
          </a:p>
          <a:p>
            <a:pPr algn="just">
              <a:buFont typeface="Wingdings" panose="05000000000000000000" pitchFamily="2" charset="2"/>
              <a:buChar char="u"/>
            </a:pPr>
            <a:endParaRPr lang="en-US" altLang="zh-CN" sz="2400" dirty="0" smtClean="0"/>
          </a:p>
          <a:p>
            <a:pPr marL="0" indent="0" algn="just">
              <a:buNone/>
            </a:pPr>
            <a:endParaRPr lang="en-US" altLang="zh-CN" sz="2400" dirty="0" smtClean="0"/>
          </a:p>
          <a:p>
            <a:pPr algn="just">
              <a:buFont typeface="Wingdings" panose="05000000000000000000" pitchFamily="2" charset="2"/>
              <a:buChar char="u"/>
            </a:pPr>
            <a:r>
              <a:rPr lang="zh-CN" altLang="en-US" sz="2400" dirty="0" smtClean="0"/>
              <a:t>系统</a:t>
            </a:r>
            <a:r>
              <a:rPr lang="zh-CN" altLang="en-US" sz="2400" dirty="0"/>
              <a:t>标定、系统成像模型等研究内容一般也是在这个层次上进行的</a:t>
            </a:r>
            <a:r>
              <a:rPr lang="zh-CN" altLang="en-US" sz="2400" dirty="0" smtClean="0"/>
              <a:t>。</a:t>
            </a:r>
            <a:endParaRPr lang="en-US" altLang="zh-CN" sz="2400" dirty="0"/>
          </a:p>
          <a:p>
            <a:pPr algn="just">
              <a:buFont typeface="Wingdings" panose="05000000000000000000" pitchFamily="2" charset="2"/>
              <a:buChar char="u"/>
            </a:pPr>
            <a:endParaRPr lang="en-US" altLang="zh-CN" sz="2400" dirty="0" smtClean="0"/>
          </a:p>
          <a:p>
            <a:pPr algn="just">
              <a:buFont typeface="Wingdings" panose="05000000000000000000" pitchFamily="2" charset="2"/>
              <a:buChar char="u"/>
            </a:pPr>
            <a:endParaRPr lang="en-US" altLang="zh-CN" sz="2400" dirty="0"/>
          </a:p>
          <a:p>
            <a:pPr algn="just">
              <a:buFont typeface="Wingdings" panose="05000000000000000000" pitchFamily="2" charset="2"/>
              <a:buChar char="u"/>
            </a:pPr>
            <a:endParaRPr lang="en-US" altLang="zh-CN" sz="2400" dirty="0" smtClean="0"/>
          </a:p>
          <a:p>
            <a:pPr algn="just">
              <a:buFont typeface="Wingdings" panose="05000000000000000000" pitchFamily="2" charset="2"/>
              <a:buChar char="u"/>
            </a:pPr>
            <a:endParaRPr lang="zh-CN" altLang="en-US" sz="2400" dirty="0"/>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80188" y="3431816"/>
            <a:ext cx="4066202" cy="205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bwMode="auto">
          <a:xfrm>
            <a:off x="7046912" y="3988090"/>
            <a:ext cx="1548058" cy="471993"/>
          </a:xfrm>
          <a:prstGeom prst="round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1" hangingPunct="1">
              <a:lnSpc>
                <a:spcPct val="120000"/>
              </a:lnSpc>
              <a:defRPr/>
            </a:pPr>
            <a:r>
              <a:rPr lang="zh-CN" altLang="en-US" sz="2000" dirty="0">
                <a:solidFill>
                  <a:schemeClr val="tx1"/>
                </a:solidFill>
              </a:rPr>
              <a:t>运动估计</a:t>
            </a:r>
          </a:p>
        </p:txBody>
      </p:sp>
    </p:spTree>
    <p:extLst>
      <p:ext uri="{BB962C8B-B14F-4D97-AF65-F5344CB8AC3E}">
        <p14:creationId xmlns:p14="http://schemas.microsoft.com/office/powerpoint/2010/main" val="32087165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1.1.4  </a:t>
            </a:r>
            <a:r>
              <a:rPr lang="zh-CN" altLang="en-US" b="1" dirty="0">
                <a:solidFill>
                  <a:srgbClr val="C00000"/>
                </a:solidFill>
              </a:rPr>
              <a:t>计算机视觉的研究内容</a:t>
            </a:r>
            <a:endParaRPr lang="zh-CN" altLang="en-US" dirty="0"/>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u"/>
            </a:pPr>
            <a:r>
              <a:rPr lang="zh-CN" altLang="en-US" sz="2400" b="1" dirty="0">
                <a:solidFill>
                  <a:srgbClr val="FF0000"/>
                </a:solidFill>
              </a:rPr>
              <a:t>高层视觉</a:t>
            </a:r>
            <a:r>
              <a:rPr lang="en-US" altLang="zh-CN" sz="2400" b="1" dirty="0">
                <a:solidFill>
                  <a:srgbClr val="FF0000"/>
                </a:solidFill>
              </a:rPr>
              <a:t>(High-level Vision)</a:t>
            </a:r>
            <a:r>
              <a:rPr lang="zh-CN" altLang="en-US" sz="2400" dirty="0">
                <a:solidFill>
                  <a:srgbClr val="FF0000"/>
                </a:solidFill>
              </a:rPr>
              <a:t>：</a:t>
            </a:r>
            <a:r>
              <a:rPr lang="zh-CN" altLang="en-US" sz="2400" dirty="0"/>
              <a:t>在以物体为中心的坐标系中，在原始输入图像、图像基本特征、</a:t>
            </a:r>
            <a:r>
              <a:rPr lang="en-US" altLang="zh-CN" sz="2400" dirty="0"/>
              <a:t>2.5</a:t>
            </a:r>
            <a:r>
              <a:rPr lang="zh-CN" altLang="en-US" sz="2400" dirty="0"/>
              <a:t>维图的基础上</a:t>
            </a:r>
            <a:r>
              <a:rPr lang="en-US" altLang="zh-CN" sz="2400" dirty="0"/>
              <a:t>—</a:t>
            </a:r>
            <a:r>
              <a:rPr lang="zh-CN" altLang="en-US" sz="2400" dirty="0"/>
              <a:t>中底层视觉研究的基础上，</a:t>
            </a:r>
            <a:r>
              <a:rPr lang="zh-CN" altLang="en-US" sz="2400" dirty="0">
                <a:solidFill>
                  <a:schemeClr val="accent1">
                    <a:lumMod val="75000"/>
                  </a:schemeClr>
                </a:solidFill>
              </a:rPr>
              <a:t>恢复物体的完整三维图</a:t>
            </a:r>
            <a:r>
              <a:rPr lang="zh-CN" altLang="en-US" sz="2400" dirty="0"/>
              <a:t>，简历物体三维描述，识别三维物体并确定物体的位置和方向</a:t>
            </a:r>
            <a:r>
              <a:rPr lang="zh-CN" altLang="en-US" sz="2400" dirty="0" smtClean="0"/>
              <a:t>。</a:t>
            </a:r>
            <a:endParaRPr lang="zh-CN" altLang="en-US" sz="2400" dirty="0"/>
          </a:p>
        </p:txBody>
      </p:sp>
      <p:pic>
        <p:nvPicPr>
          <p:cNvPr id="1026" name="Picture 2" descr="人工智能中图像分类、目标检测、语义分割和实例分割等任务是什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924" y="3835493"/>
            <a:ext cx="6820070" cy="282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39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smtClean="0">
                <a:solidFill>
                  <a:srgbClr val="C00000"/>
                </a:solidFill>
              </a:rPr>
              <a:t>课程基础</a:t>
            </a:r>
            <a:endParaRPr lang="zh-CN" altLang="en-US" sz="4000" b="1" dirty="0">
              <a:solidFill>
                <a:srgbClr val="C00000"/>
              </a:solidFill>
            </a:endParaRPr>
          </a:p>
        </p:txBody>
      </p:sp>
      <p:sp>
        <p:nvSpPr>
          <p:cNvPr id="3" name="内容占位符 2"/>
          <p:cNvSpPr>
            <a:spLocks noGrp="1"/>
          </p:cNvSpPr>
          <p:nvPr>
            <p:ph idx="1"/>
          </p:nvPr>
        </p:nvSpPr>
        <p:spPr>
          <a:xfrm>
            <a:off x="2589212" y="1800665"/>
            <a:ext cx="8915400" cy="4839285"/>
          </a:xfrm>
        </p:spPr>
        <p:txBody>
          <a:bodyPr>
            <a:normAutofit/>
          </a:bodyPr>
          <a:lstStyle/>
          <a:p>
            <a:pPr algn="just">
              <a:buFont typeface="Wingdings" panose="05000000000000000000" pitchFamily="2" charset="2"/>
              <a:buChar char="p"/>
            </a:pPr>
            <a:r>
              <a:rPr lang="zh-CN" altLang="en-US" sz="2800" b="1" dirty="0" smtClean="0"/>
              <a:t>编程基础</a:t>
            </a:r>
            <a:endParaRPr lang="en-US" altLang="zh-CN" sz="2800" b="1" dirty="0" smtClean="0"/>
          </a:p>
          <a:p>
            <a:pPr algn="just">
              <a:buFont typeface="Wingdings" panose="05000000000000000000" pitchFamily="2" charset="2"/>
              <a:buChar char="Ø"/>
            </a:pPr>
            <a:r>
              <a:rPr lang="en-US" altLang="zh-CN" sz="2400" dirty="0" smtClean="0"/>
              <a:t>Python</a:t>
            </a:r>
            <a:r>
              <a:rPr lang="zh-CN" altLang="en-US" sz="2400" dirty="0" smtClean="0"/>
              <a:t>、</a:t>
            </a:r>
            <a:r>
              <a:rPr lang="en-US" altLang="zh-CN" sz="2400" dirty="0" smtClean="0"/>
              <a:t>C/C++</a:t>
            </a:r>
          </a:p>
          <a:p>
            <a:pPr algn="just">
              <a:buFont typeface="Wingdings" panose="05000000000000000000" pitchFamily="2" charset="2"/>
              <a:buChar char="Ø"/>
            </a:pPr>
            <a:r>
              <a:rPr lang="zh-CN" altLang="en-US" sz="2400" dirty="0" smtClean="0"/>
              <a:t>数据结构、算法设计与分析</a:t>
            </a:r>
            <a:endParaRPr lang="en-US" altLang="zh-CN" sz="2400" dirty="0" smtClean="0"/>
          </a:p>
          <a:p>
            <a:pPr algn="just"/>
            <a:endParaRPr lang="en-US" altLang="zh-CN" sz="2400" dirty="0"/>
          </a:p>
          <a:p>
            <a:pPr algn="just">
              <a:buFont typeface="Wingdings" panose="05000000000000000000" pitchFamily="2" charset="2"/>
              <a:buChar char="p"/>
            </a:pPr>
            <a:r>
              <a:rPr lang="zh-CN" altLang="en-US" sz="2800" b="1" dirty="0" smtClean="0"/>
              <a:t>数学基础</a:t>
            </a:r>
            <a:endParaRPr lang="en-US" altLang="zh-CN" sz="2800" b="1" dirty="0" smtClean="0"/>
          </a:p>
          <a:p>
            <a:pPr algn="just">
              <a:buFont typeface="Wingdings" panose="05000000000000000000" pitchFamily="2" charset="2"/>
              <a:buChar char="Ø"/>
            </a:pPr>
            <a:r>
              <a:rPr lang="zh-CN" altLang="en-US" sz="2400" dirty="0" smtClean="0"/>
              <a:t>微积分与线性代数</a:t>
            </a:r>
            <a:endParaRPr lang="en-US" altLang="zh-CN" sz="2400" dirty="0" smtClean="0"/>
          </a:p>
          <a:p>
            <a:pPr algn="just">
              <a:buFont typeface="Wingdings" panose="05000000000000000000" pitchFamily="2" charset="2"/>
              <a:buChar char="Ø"/>
            </a:pPr>
            <a:endParaRPr lang="en-US" altLang="zh-CN" sz="2400" dirty="0"/>
          </a:p>
          <a:p>
            <a:pPr algn="just">
              <a:buFont typeface="Wingdings" panose="05000000000000000000" pitchFamily="2" charset="2"/>
              <a:buChar char="p"/>
            </a:pPr>
            <a:r>
              <a:rPr lang="zh-CN" altLang="en-US" sz="2800" b="1" dirty="0" smtClean="0"/>
              <a:t>先导课程</a:t>
            </a:r>
            <a:endParaRPr lang="en-US" altLang="zh-CN" sz="2800" b="1" dirty="0" smtClean="0"/>
          </a:p>
          <a:p>
            <a:pPr algn="just">
              <a:buFont typeface="Wingdings" panose="05000000000000000000" pitchFamily="2" charset="2"/>
              <a:buChar char="Ø"/>
            </a:pPr>
            <a:r>
              <a:rPr lang="zh-CN" altLang="en-US" sz="2400" dirty="0" smtClean="0"/>
              <a:t>数字图像处理与机器学习</a:t>
            </a:r>
            <a:endParaRPr lang="en-US" altLang="zh-CN" sz="2400" dirty="0" smtClean="0"/>
          </a:p>
        </p:txBody>
      </p:sp>
    </p:spTree>
    <p:extLst>
      <p:ext uri="{BB962C8B-B14F-4D97-AF65-F5344CB8AC3E}">
        <p14:creationId xmlns:p14="http://schemas.microsoft.com/office/powerpoint/2010/main" val="2733412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1.1.4  </a:t>
            </a:r>
            <a:r>
              <a:rPr lang="zh-CN" altLang="en-US" b="1" dirty="0">
                <a:solidFill>
                  <a:srgbClr val="C00000"/>
                </a:solidFill>
              </a:rPr>
              <a:t>计算机视觉的研究内容</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en-US" sz="2800" b="1" dirty="0">
                <a:solidFill>
                  <a:srgbClr val="FF0000"/>
                </a:solidFill>
              </a:rPr>
              <a:t>体系结构</a:t>
            </a:r>
            <a:r>
              <a:rPr lang="en-US" altLang="zh-CN" sz="2800" b="1" dirty="0">
                <a:solidFill>
                  <a:srgbClr val="FF0000"/>
                </a:solidFill>
              </a:rPr>
              <a:t>(System Architecture)</a:t>
            </a:r>
            <a:r>
              <a:rPr lang="zh-CN" altLang="en-US" sz="2800" dirty="0"/>
              <a:t>：在高度抽象的层次上，根据系统模型而不是根据实际设计的具体例子来研究系统的结构。</a:t>
            </a:r>
          </a:p>
          <a:p>
            <a:pPr>
              <a:buFont typeface="Wingdings" panose="05000000000000000000" pitchFamily="2" charset="2"/>
              <a:buChar char="u"/>
            </a:pPr>
            <a:endParaRPr lang="zh-CN" altLang="en-US" sz="2800" dirty="0"/>
          </a:p>
          <a:p>
            <a:pPr>
              <a:buFont typeface="Wingdings" panose="05000000000000000000" pitchFamily="2" charset="2"/>
              <a:buChar char="u"/>
            </a:pPr>
            <a:r>
              <a:rPr lang="zh-CN" altLang="en-US" sz="2800" dirty="0"/>
              <a:t>体系结构研究涉及一系列相关的课题：并行结构、分层结构、信息流结构、拓扑结构以及从设计到实现的途径等。</a:t>
            </a:r>
          </a:p>
        </p:txBody>
      </p:sp>
    </p:spTree>
    <p:extLst>
      <p:ext uri="{BB962C8B-B14F-4D97-AF65-F5344CB8AC3E}">
        <p14:creationId xmlns:p14="http://schemas.microsoft.com/office/powerpoint/2010/main" val="27387623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1.1.5  </a:t>
            </a:r>
            <a:r>
              <a:rPr lang="zh-CN" altLang="en-US" b="1" dirty="0" smtClean="0">
                <a:solidFill>
                  <a:srgbClr val="C00000"/>
                </a:solidFill>
              </a:rPr>
              <a:t>相关学科</a:t>
            </a:r>
            <a:endParaRPr lang="zh-CN" altLang="en-US" dirty="0"/>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u"/>
            </a:pPr>
            <a:r>
              <a:rPr lang="zh-CN" altLang="en-US" sz="2400" b="1" dirty="0">
                <a:solidFill>
                  <a:srgbClr val="FF0000"/>
                </a:solidFill>
              </a:rPr>
              <a:t>图像处理：</a:t>
            </a:r>
            <a:r>
              <a:rPr lang="zh-CN" altLang="en-US" sz="2400" dirty="0"/>
              <a:t>图像处理通常是把一幅图像变换成另外一幅图像，也就是说，图像处理系统的输入是图像，输出仍然是图像，信息恢复任务则留给人来完成。</a:t>
            </a:r>
          </a:p>
          <a:p>
            <a:pPr algn="just">
              <a:buFont typeface="Wingdings" panose="05000000000000000000" pitchFamily="2" charset="2"/>
              <a:buChar char="u"/>
            </a:pPr>
            <a:endParaRPr lang="zh-CN" altLang="en-US" sz="2400" dirty="0"/>
          </a:p>
          <a:p>
            <a:pPr algn="just">
              <a:buFont typeface="Wingdings" panose="05000000000000000000" pitchFamily="2" charset="2"/>
              <a:buChar char="u"/>
            </a:pPr>
            <a:r>
              <a:rPr lang="zh-CN" altLang="en-US" sz="2400" b="1" dirty="0">
                <a:solidFill>
                  <a:srgbClr val="FF0000"/>
                </a:solidFill>
              </a:rPr>
              <a:t>计算机图形学：</a:t>
            </a:r>
            <a:r>
              <a:rPr lang="zh-CN" altLang="en-US" sz="2400" dirty="0"/>
              <a:t>通过几何基元，如线、圆和自由曲面，来生成图像，它在可视化（</a:t>
            </a:r>
            <a:r>
              <a:rPr lang="en-US" altLang="zh-CN" sz="2400" dirty="0"/>
              <a:t>Visualization</a:t>
            </a:r>
            <a:r>
              <a:rPr lang="zh-CN" altLang="en-US" sz="2400" dirty="0"/>
              <a:t>）和虚拟现实</a:t>
            </a:r>
            <a:r>
              <a:rPr lang="en-US" altLang="zh-CN" sz="2400" dirty="0"/>
              <a:t>(Virtual Reality</a:t>
            </a:r>
            <a:r>
              <a:rPr lang="zh-CN" altLang="en-US" sz="2400" dirty="0"/>
              <a:t>）中起着很重要的作用。计算机视觉正好是解决相反的问题，即从图像中估计几何基元和其它特征。因此，计算机图形学属于图像综合，计算机视觉属于图像分析。</a:t>
            </a:r>
          </a:p>
        </p:txBody>
      </p:sp>
    </p:spTree>
    <p:extLst>
      <p:ext uri="{BB962C8B-B14F-4D97-AF65-F5344CB8AC3E}">
        <p14:creationId xmlns:p14="http://schemas.microsoft.com/office/powerpoint/2010/main" val="30967526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1.1.5  </a:t>
            </a:r>
            <a:r>
              <a:rPr lang="zh-CN" altLang="en-US" b="1" dirty="0">
                <a:solidFill>
                  <a:srgbClr val="C00000"/>
                </a:solidFill>
              </a:rPr>
              <a:t>相关学科</a:t>
            </a:r>
            <a:endParaRPr lang="zh-CN" altLang="en-US" dirty="0"/>
          </a:p>
        </p:txBody>
      </p:sp>
      <p:sp>
        <p:nvSpPr>
          <p:cNvPr id="3" name="内容占位符 2"/>
          <p:cNvSpPr>
            <a:spLocks noGrp="1"/>
          </p:cNvSpPr>
          <p:nvPr>
            <p:ph idx="1"/>
          </p:nvPr>
        </p:nvSpPr>
        <p:spPr/>
        <p:txBody>
          <a:bodyPr/>
          <a:lstStyle/>
          <a:p>
            <a:pPr algn="just">
              <a:buFont typeface="Wingdings" panose="05000000000000000000" pitchFamily="2" charset="2"/>
              <a:buChar char="u"/>
            </a:pPr>
            <a:r>
              <a:rPr lang="zh-CN" altLang="en-US" sz="2400" b="1" dirty="0">
                <a:solidFill>
                  <a:srgbClr val="FF0000"/>
                </a:solidFill>
              </a:rPr>
              <a:t>模式识别：</a:t>
            </a:r>
            <a:r>
              <a:rPr lang="zh-CN" altLang="en-US" sz="2400" dirty="0"/>
              <a:t>模式一般指一类事物区别于其它事物所具有的共同特征。确定一个样本的类别属性（模式类）的过程，即把某一样本归属于多个类型中的某个类型。模式识别又常称作模式分类</a:t>
            </a:r>
            <a:r>
              <a:rPr lang="zh-CN" altLang="en-US" sz="2400" dirty="0" smtClean="0"/>
              <a:t>。</a:t>
            </a:r>
            <a:endParaRPr lang="en-US" altLang="zh-CN" sz="2400" dirty="0" smtClean="0"/>
          </a:p>
          <a:p>
            <a:pPr algn="just">
              <a:buFont typeface="Wingdings" panose="05000000000000000000" pitchFamily="2" charset="2"/>
              <a:buChar char="u"/>
            </a:pPr>
            <a:endParaRPr lang="en-US" altLang="zh-CN" sz="2400" dirty="0" smtClean="0"/>
          </a:p>
          <a:p>
            <a:pPr algn="just">
              <a:buFont typeface="Wingdings" panose="05000000000000000000" pitchFamily="2" charset="2"/>
              <a:buChar char="u"/>
            </a:pPr>
            <a:r>
              <a:rPr lang="zh-CN" altLang="en-US" sz="2400" b="1" dirty="0">
                <a:solidFill>
                  <a:srgbClr val="FF0000"/>
                </a:solidFill>
              </a:rPr>
              <a:t>人工智能（</a:t>
            </a:r>
            <a:r>
              <a:rPr lang="en-US" altLang="zh-CN" sz="2400" b="1" dirty="0">
                <a:solidFill>
                  <a:srgbClr val="FF0000"/>
                </a:solidFill>
              </a:rPr>
              <a:t>AI</a:t>
            </a:r>
            <a:r>
              <a:rPr lang="zh-CN" altLang="en-US" sz="2400" b="1" dirty="0">
                <a:solidFill>
                  <a:srgbClr val="FF0000"/>
                </a:solidFill>
              </a:rPr>
              <a:t>）</a:t>
            </a:r>
            <a:r>
              <a:rPr lang="zh-CN" altLang="en-US" sz="2400" dirty="0"/>
              <a:t>：涉及到智能系统的设计和智能计算的</a:t>
            </a:r>
            <a:r>
              <a:rPr lang="zh-CN" altLang="en-US" sz="2400" dirty="0" smtClean="0"/>
              <a:t>研究。在</a:t>
            </a:r>
            <a:r>
              <a:rPr lang="zh-CN" altLang="en-US" sz="2400" dirty="0"/>
              <a:t>经过图像处理和图像特征提取过程后，接下来要用人工智能方法对场景特征进行表示，并分析和理解</a:t>
            </a:r>
            <a:r>
              <a:rPr lang="zh-CN" altLang="en-US" sz="2400" dirty="0" smtClean="0"/>
              <a:t>场景。人工智能</a:t>
            </a:r>
            <a:r>
              <a:rPr lang="zh-CN" altLang="en-US" sz="2400" dirty="0"/>
              <a:t>有三个过程：</a:t>
            </a:r>
            <a:r>
              <a:rPr lang="zh-CN" altLang="en-US" sz="2400" dirty="0" smtClean="0"/>
              <a:t>感知、认知</a:t>
            </a:r>
            <a:r>
              <a:rPr lang="zh-CN" altLang="en-US" sz="2400" dirty="0"/>
              <a:t>和</a:t>
            </a:r>
            <a:r>
              <a:rPr lang="zh-CN" altLang="en-US" sz="2400" dirty="0" smtClean="0"/>
              <a:t>行动。</a:t>
            </a:r>
            <a:endParaRPr lang="zh-CN" altLang="en-US" sz="2400" dirty="0"/>
          </a:p>
          <a:p>
            <a:endParaRPr lang="zh-CN" altLang="en-US" dirty="0"/>
          </a:p>
        </p:txBody>
      </p:sp>
    </p:spTree>
    <p:extLst>
      <p:ext uri="{BB962C8B-B14F-4D97-AF65-F5344CB8AC3E}">
        <p14:creationId xmlns:p14="http://schemas.microsoft.com/office/powerpoint/2010/main" val="30502638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1.1.5  </a:t>
            </a:r>
            <a:r>
              <a:rPr lang="zh-CN" altLang="en-US" b="1" dirty="0">
                <a:solidFill>
                  <a:srgbClr val="C00000"/>
                </a:solidFill>
              </a:rPr>
              <a:t>相关学科</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772092" y="2133600"/>
            <a:ext cx="6641200" cy="3777622"/>
          </a:xfrm>
          <a:prstGeom prst="rect">
            <a:avLst/>
          </a:prstGeom>
        </p:spPr>
      </p:pic>
    </p:spTree>
    <p:extLst>
      <p:ext uri="{BB962C8B-B14F-4D97-AF65-F5344CB8AC3E}">
        <p14:creationId xmlns:p14="http://schemas.microsoft.com/office/powerpoint/2010/main" val="3789918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0187" y="566949"/>
            <a:ext cx="9601066" cy="995129"/>
          </a:xfrm>
        </p:spPr>
        <p:txBody>
          <a:bodyPr>
            <a:normAutofit/>
          </a:bodyPr>
          <a:lstStyle/>
          <a:p>
            <a:r>
              <a:rPr lang="en-US" altLang="zh-CN" dirty="0" smtClean="0">
                <a:solidFill>
                  <a:srgbClr val="C00000"/>
                </a:solidFill>
                <a:latin typeface="微软雅黑" panose="020B0503020204020204" pitchFamily="34" charset="-122"/>
                <a:ea typeface="微软雅黑" panose="020B0503020204020204" pitchFamily="34" charset="-122"/>
              </a:rPr>
              <a:t>1.1.6 </a:t>
            </a:r>
            <a:r>
              <a:rPr lang="zh-CN" altLang="en-US" dirty="0" smtClean="0">
                <a:solidFill>
                  <a:srgbClr val="C00000"/>
                </a:solidFill>
                <a:latin typeface="微软雅黑" panose="020B0503020204020204" pitchFamily="34" charset="-122"/>
                <a:ea typeface="微软雅黑" panose="020B0503020204020204" pitchFamily="34" charset="-122"/>
              </a:rPr>
              <a:t>计算机视觉</a:t>
            </a:r>
            <a:r>
              <a:rPr lang="zh-CN" altLang="en-US" dirty="0">
                <a:solidFill>
                  <a:srgbClr val="C00000"/>
                </a:solidFill>
                <a:latin typeface="微软雅黑" panose="020B0503020204020204" pitchFamily="34" charset="-122"/>
                <a:ea typeface="微软雅黑" panose="020B0503020204020204" pitchFamily="34" charset="-122"/>
              </a:rPr>
              <a:t>的应用：</a:t>
            </a:r>
            <a:r>
              <a:rPr lang="en-US" altLang="zh-CN" dirty="0">
                <a:solidFill>
                  <a:srgbClr val="C00000"/>
                </a:solidFill>
                <a:latin typeface="微软雅黑" panose="020B0503020204020204" pitchFamily="34" charset="-122"/>
                <a:ea typeface="微软雅黑" panose="020B0503020204020204" pitchFamily="34" charset="-122"/>
              </a:rPr>
              <a:t>OCR</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1724176" y="1562078"/>
            <a:ext cx="9697077" cy="3777623"/>
          </a:xfrm>
        </p:spPr>
        <p:txBody>
          <a:bodyPr/>
          <a:lstStyle/>
          <a:p>
            <a:pPr>
              <a:buFont typeface="Wingdings" panose="05000000000000000000" pitchFamily="2" charset="2"/>
              <a:buChar char="p"/>
            </a:pPr>
            <a:r>
              <a:rPr lang="zh-CN" altLang="en-US" sz="3200" dirty="0">
                <a:solidFill>
                  <a:srgbClr val="000000"/>
                </a:solidFill>
              </a:rPr>
              <a:t>将扫描文档转换成文本的技术</a:t>
            </a:r>
            <a:endParaRPr lang="en-US" altLang="zh-CN" sz="3200" dirty="0">
              <a:solidFill>
                <a:srgbClr val="000000"/>
              </a:solidFill>
            </a:endParaRPr>
          </a:p>
          <a:p>
            <a:pPr lvl="1">
              <a:buFont typeface="Wingdings" panose="05000000000000000000" pitchFamily="2" charset="2"/>
              <a:buChar char="ü"/>
            </a:pPr>
            <a:r>
              <a:rPr lang="zh-CN" altLang="en-US" sz="2667" dirty="0">
                <a:solidFill>
                  <a:srgbClr val="000000"/>
                </a:solidFill>
              </a:rPr>
              <a:t>若你有一台扫描仪，则它很可能带有</a:t>
            </a:r>
            <a:r>
              <a:rPr lang="en-US" altLang="zh-CN" sz="2667" dirty="0">
                <a:solidFill>
                  <a:srgbClr val="000000"/>
                </a:solidFill>
              </a:rPr>
              <a:t>OCR</a:t>
            </a:r>
            <a:r>
              <a:rPr lang="zh-CN" altLang="en-US" sz="2667" dirty="0">
                <a:solidFill>
                  <a:srgbClr val="000000"/>
                </a:solidFill>
              </a:rPr>
              <a:t>软件</a:t>
            </a:r>
            <a:endParaRPr lang="en-US" altLang="zh-CN" dirty="0">
              <a:solidFill>
                <a:srgbClr val="000000"/>
              </a:solidFill>
            </a:endParaRPr>
          </a:p>
          <a:p>
            <a:endParaRPr lang="zh-CN" altLang="en-US" dirty="0"/>
          </a:p>
        </p:txBody>
      </p:sp>
      <p:pic>
        <p:nvPicPr>
          <p:cNvPr id="5" name="Picture 3" descr="asamples"/>
          <p:cNvPicPr>
            <a:picLocks noChangeAspect="1" noChangeArrowheads="1" noCrop="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1820187" y="2805599"/>
            <a:ext cx="4465453" cy="279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custDataLst>
              <p:tags r:id="rId2"/>
            </p:custDataLst>
          </p:nvPr>
        </p:nvSpPr>
        <p:spPr bwMode="auto">
          <a:xfrm>
            <a:off x="1724176" y="5650777"/>
            <a:ext cx="44560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zh-CN" altLang="en-US" sz="2667" dirty="0">
                <a:solidFill>
                  <a:srgbClr val="000000"/>
                </a:solidFill>
                <a:latin typeface="Arial" charset="0"/>
              </a:rPr>
              <a:t>数字识别</a:t>
            </a:r>
            <a:r>
              <a:rPr lang="en-US" altLang="zh-CN" sz="2667" dirty="0">
                <a:solidFill>
                  <a:srgbClr val="000000"/>
                </a:solidFill>
                <a:latin typeface="Arial" charset="0"/>
              </a:rPr>
              <a:t>, AT&amp;T</a:t>
            </a:r>
            <a:r>
              <a:rPr lang="zh-CN" altLang="en-US" sz="2667" dirty="0">
                <a:solidFill>
                  <a:srgbClr val="000000"/>
                </a:solidFill>
                <a:latin typeface="Arial" charset="0"/>
              </a:rPr>
              <a:t>实验室</a:t>
            </a:r>
            <a:endParaRPr lang="en-US" altLang="zh-CN" sz="2667" dirty="0">
              <a:solidFill>
                <a:srgbClr val="000000"/>
              </a:solidFill>
              <a:latin typeface="Arial" charset="0"/>
            </a:endParaRPr>
          </a:p>
          <a:p>
            <a:pPr algn="ctr"/>
            <a:r>
              <a:rPr lang="en-US" altLang="zh-CN" sz="2133" dirty="0">
                <a:solidFill>
                  <a:srgbClr val="000000"/>
                </a:solidFill>
                <a:latin typeface="Arial" charset="0"/>
                <a:hlinkClick r:id="rId7"/>
              </a:rPr>
              <a:t>http://www.research.att.com/~yann</a:t>
            </a:r>
            <a:r>
              <a:rPr lang="en-US" altLang="zh-CN" sz="2133" dirty="0">
                <a:solidFill>
                  <a:srgbClr val="000000"/>
                </a:solidFill>
                <a:latin typeface="Arial" charset="0"/>
              </a:rPr>
              <a:t>/</a:t>
            </a:r>
          </a:p>
        </p:txBody>
      </p:sp>
      <p:pic>
        <p:nvPicPr>
          <p:cNvPr id="7" name="Picture 6" descr="California_license_plate_AN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7306598" y="2772957"/>
            <a:ext cx="3696061" cy="28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custDataLst>
              <p:tags r:id="rId4"/>
            </p:custDataLst>
          </p:nvPr>
        </p:nvSpPr>
        <p:spPr bwMode="auto">
          <a:xfrm>
            <a:off x="6139221" y="5650777"/>
            <a:ext cx="6030817" cy="995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zh-CN" altLang="en-US" sz="2667" dirty="0">
                <a:solidFill>
                  <a:srgbClr val="000000"/>
                </a:solidFill>
                <a:latin typeface="Arial" charset="0"/>
              </a:rPr>
              <a:t>车牌识别</a:t>
            </a:r>
            <a:endParaRPr lang="en-US" altLang="zh-CN" sz="2667" dirty="0">
              <a:solidFill>
                <a:srgbClr val="000000"/>
              </a:solidFill>
              <a:latin typeface="Arial" charset="0"/>
            </a:endParaRPr>
          </a:p>
          <a:p>
            <a:pPr algn="ctr"/>
            <a:r>
              <a:rPr lang="en-US" altLang="zh-CN" sz="1600" dirty="0">
                <a:solidFill>
                  <a:srgbClr val="000000"/>
                </a:solidFill>
                <a:latin typeface="Arial" charset="0"/>
                <a:hlinkClick r:id="rId9"/>
              </a:rPr>
              <a:t>http://en.wikipedia.org/wiki/Automatic_number_plate_recognition</a:t>
            </a:r>
            <a:endParaRPr lang="en-US" altLang="zh-CN" sz="1600" dirty="0">
              <a:solidFill>
                <a:srgbClr val="000000"/>
              </a:solidFill>
              <a:latin typeface="Arial" charset="0"/>
            </a:endParaRPr>
          </a:p>
          <a:p>
            <a:pPr algn="ctr"/>
            <a:endParaRPr lang="en-US" altLang="zh-CN" sz="1600" dirty="0">
              <a:solidFill>
                <a:srgbClr val="000000"/>
              </a:solidFill>
              <a:latin typeface="Arial" charset="0"/>
            </a:endParaRPr>
          </a:p>
        </p:txBody>
      </p:sp>
    </p:spTree>
    <p:extLst>
      <p:ext uri="{BB962C8B-B14F-4D97-AF65-F5344CB8AC3E}">
        <p14:creationId xmlns:p14="http://schemas.microsoft.com/office/powerpoint/2010/main" val="30770778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latin typeface="微软雅黑" panose="020B0503020204020204" pitchFamily="34" charset="-122"/>
                <a:ea typeface="微软雅黑" panose="020B0503020204020204" pitchFamily="34" charset="-122"/>
              </a:rPr>
              <a:t>1.1.6 </a:t>
            </a:r>
            <a:r>
              <a:rPr lang="zh-CN" altLang="en-US" dirty="0">
                <a:solidFill>
                  <a:srgbClr val="C00000"/>
                </a:solidFill>
                <a:latin typeface="微软雅黑" panose="020B0503020204020204" pitchFamily="34" charset="-122"/>
                <a:ea typeface="微软雅黑" panose="020B0503020204020204" pitchFamily="34" charset="-122"/>
              </a:rPr>
              <a:t>计算机视觉的应用</a:t>
            </a:r>
            <a:r>
              <a:rPr lang="zh-CN" altLang="en-US" dirty="0" smtClean="0">
                <a:solidFill>
                  <a:srgbClr val="C00000"/>
                </a:solidFill>
                <a:latin typeface="微软雅黑" panose="020B0503020204020204" pitchFamily="34" charset="-122"/>
                <a:ea typeface="微软雅黑" panose="020B0503020204020204" pitchFamily="34" charset="-122"/>
              </a:rPr>
              <a:t>：人脸检测</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800" dirty="0"/>
              <a:t>目前许多数码相机都能检测人脸</a:t>
            </a:r>
          </a:p>
          <a:p>
            <a:pPr>
              <a:buFont typeface="Wingdings" panose="05000000000000000000" pitchFamily="2" charset="2"/>
              <a:buChar char="u"/>
            </a:pPr>
            <a:r>
              <a:rPr lang="en-US" altLang="zh-CN" sz="2400" dirty="0"/>
              <a:t>Canon, Sony, Fuji, …</a:t>
            </a:r>
            <a:endParaRPr lang="zh-CN" altLang="en-US" sz="2400" dirty="0"/>
          </a:p>
        </p:txBody>
      </p:sp>
      <p:pic>
        <p:nvPicPr>
          <p:cNvPr id="4" name="Picture 5" descr="tested_48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3761935" y="3293012"/>
            <a:ext cx="46196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2665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latin typeface="微软雅黑" panose="020B0503020204020204" pitchFamily="34" charset="-122"/>
                <a:ea typeface="微软雅黑" panose="020B0503020204020204" pitchFamily="34" charset="-122"/>
              </a:rPr>
              <a:t>1.1.6 </a:t>
            </a:r>
            <a:r>
              <a:rPr lang="zh-CN" altLang="en-US" dirty="0">
                <a:solidFill>
                  <a:srgbClr val="C00000"/>
                </a:solidFill>
                <a:latin typeface="微软雅黑" panose="020B0503020204020204" pitchFamily="34" charset="-122"/>
                <a:ea typeface="微软雅黑" panose="020B0503020204020204" pitchFamily="34" charset="-122"/>
              </a:rPr>
              <a:t>计算机视觉的应用</a:t>
            </a:r>
            <a:r>
              <a:rPr lang="zh-CN" altLang="en-US" dirty="0" smtClean="0">
                <a:solidFill>
                  <a:srgbClr val="C00000"/>
                </a:solidFill>
                <a:latin typeface="微软雅黑" panose="020B0503020204020204" pitchFamily="34" charset="-122"/>
                <a:ea typeface="微软雅黑" panose="020B0503020204020204" pitchFamily="34" charset="-122"/>
              </a:rPr>
              <a:t>：三维重建</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2" descr="Photo of Microsoft engineers showing off Kinect Fusion, 3D scanning software for the Kinect for Windows motion sensing device, at Microsoft's BUILD 2012 developer conference from October 30, 2012 through November 2,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320" y="1888811"/>
            <a:ext cx="7728372"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477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latin typeface="微软雅黑" panose="020B0503020204020204" pitchFamily="34" charset="-122"/>
                <a:ea typeface="微软雅黑" panose="020B0503020204020204" pitchFamily="34" charset="-122"/>
              </a:rPr>
              <a:t>1.1.6 </a:t>
            </a:r>
            <a:r>
              <a:rPr lang="zh-CN" altLang="en-US" dirty="0">
                <a:solidFill>
                  <a:srgbClr val="C00000"/>
                </a:solidFill>
                <a:latin typeface="微软雅黑" panose="020B0503020204020204" pitchFamily="34" charset="-122"/>
                <a:ea typeface="微软雅黑" panose="020B0503020204020204" pitchFamily="34" charset="-122"/>
              </a:rPr>
              <a:t>计算机视觉的应用</a:t>
            </a:r>
            <a:r>
              <a:rPr lang="zh-CN" altLang="en-US" dirty="0" smtClean="0">
                <a:solidFill>
                  <a:srgbClr val="C00000"/>
                </a:solidFill>
                <a:latin typeface="微软雅黑" panose="020B0503020204020204" pitchFamily="34" charset="-122"/>
                <a:ea typeface="微软雅黑" panose="020B0503020204020204" pitchFamily="34" charset="-122"/>
              </a:rPr>
              <a:t>：智能汽车</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p"/>
            </a:pPr>
            <a:r>
              <a:rPr lang="en-US" altLang="zh-CN" sz="2800" dirty="0"/>
              <a:t>Mobileye</a:t>
            </a:r>
          </a:p>
          <a:p>
            <a:pPr>
              <a:buFont typeface="Wingdings" panose="05000000000000000000" pitchFamily="2" charset="2"/>
              <a:buChar char="u"/>
            </a:pPr>
            <a:r>
              <a:rPr lang="zh-CN" altLang="en-US" sz="2400" dirty="0"/>
              <a:t>汽车上的视觉系统，如</a:t>
            </a:r>
            <a:r>
              <a:rPr lang="en-US" altLang="zh-CN" sz="2400" dirty="0"/>
              <a:t>BMW</a:t>
            </a:r>
            <a:r>
              <a:rPr lang="zh-CN" altLang="en-US" sz="2400" dirty="0"/>
              <a:t>、</a:t>
            </a:r>
            <a:r>
              <a:rPr lang="en-US" altLang="zh-CN" sz="2400" dirty="0"/>
              <a:t>GM</a:t>
            </a:r>
            <a:r>
              <a:rPr lang="zh-CN" altLang="en-US" sz="2400" dirty="0"/>
              <a:t>、</a:t>
            </a:r>
            <a:r>
              <a:rPr lang="en-US" altLang="zh-CN" sz="2400" dirty="0"/>
              <a:t>Volvo</a:t>
            </a:r>
            <a:r>
              <a:rPr lang="zh-CN" altLang="en-US" sz="2400" dirty="0"/>
              <a:t>等。</a:t>
            </a:r>
          </a:p>
          <a:p>
            <a:endParaRPr lang="zh-CN" altLang="en-US" dirty="0"/>
          </a:p>
        </p:txBody>
      </p:sp>
      <p:pic>
        <p:nvPicPr>
          <p:cNvPr id="4" name="Picture 6"/>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2589212" y="3549022"/>
            <a:ext cx="45878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graphics8.nytimes.com/images/2010/10/10/us/10google-span/10google-span-article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2049" y="3637922"/>
            <a:ext cx="3570288"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p:cNvSpPr/>
          <p:nvPr/>
        </p:nvSpPr>
        <p:spPr bwMode="auto">
          <a:xfrm>
            <a:off x="8731248" y="5866772"/>
            <a:ext cx="2072739" cy="501650"/>
          </a:xfrm>
          <a:prstGeom prst="round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1" hangingPunct="1">
              <a:lnSpc>
                <a:spcPct val="120000"/>
              </a:lnSpc>
              <a:defRPr/>
            </a:pPr>
            <a:r>
              <a:rPr lang="en-US" altLang="zh-CN" dirty="0">
                <a:solidFill>
                  <a:schemeClr val="tx1"/>
                </a:solidFill>
              </a:rPr>
              <a:t>Google</a:t>
            </a:r>
            <a:r>
              <a:rPr lang="zh-CN" altLang="en-US" dirty="0">
                <a:solidFill>
                  <a:schemeClr val="tx1"/>
                </a:solidFill>
              </a:rPr>
              <a:t>汽车</a:t>
            </a:r>
          </a:p>
        </p:txBody>
      </p:sp>
      <p:sp>
        <p:nvSpPr>
          <p:cNvPr id="7" name="圆角矩形 6"/>
          <p:cNvSpPr/>
          <p:nvPr/>
        </p:nvSpPr>
        <p:spPr bwMode="auto">
          <a:xfrm>
            <a:off x="3625849" y="5960435"/>
            <a:ext cx="2514600" cy="407987"/>
          </a:xfrm>
          <a:prstGeom prst="round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1" hangingPunct="1">
              <a:lnSpc>
                <a:spcPct val="120000"/>
              </a:lnSpc>
              <a:defRPr/>
            </a:pPr>
            <a:r>
              <a:rPr lang="en-US" altLang="zh-CN" dirty="0">
                <a:solidFill>
                  <a:schemeClr val="tx1"/>
                </a:solidFill>
              </a:rPr>
              <a:t>Mobileye</a:t>
            </a:r>
            <a:r>
              <a:rPr lang="zh-CN" altLang="en-US" dirty="0">
                <a:solidFill>
                  <a:schemeClr val="tx1"/>
                </a:solidFill>
              </a:rPr>
              <a:t>视觉系统</a:t>
            </a:r>
          </a:p>
        </p:txBody>
      </p:sp>
    </p:spTree>
    <p:extLst>
      <p:ext uri="{BB962C8B-B14F-4D97-AF65-F5344CB8AC3E}">
        <p14:creationId xmlns:p14="http://schemas.microsoft.com/office/powerpoint/2010/main" val="327851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latin typeface="微软雅黑" panose="020B0503020204020204" pitchFamily="34" charset="-122"/>
                <a:ea typeface="微软雅黑" panose="020B0503020204020204" pitchFamily="34" charset="-122"/>
              </a:rPr>
              <a:t>1.1.6 </a:t>
            </a:r>
            <a:r>
              <a:rPr lang="zh-CN" altLang="en-US" dirty="0">
                <a:solidFill>
                  <a:srgbClr val="C00000"/>
                </a:solidFill>
                <a:latin typeface="微软雅黑" panose="020B0503020204020204" pitchFamily="34" charset="-122"/>
                <a:ea typeface="微软雅黑" panose="020B0503020204020204" pitchFamily="34" charset="-122"/>
              </a:rPr>
              <a:t>计算机视觉的应用</a:t>
            </a:r>
            <a:r>
              <a:rPr lang="zh-CN" altLang="en-US" dirty="0" smtClean="0">
                <a:solidFill>
                  <a:srgbClr val="C00000"/>
                </a:solidFill>
                <a:latin typeface="微软雅黑" panose="020B0503020204020204" pitchFamily="34" charset="-122"/>
                <a:ea typeface="微软雅黑" panose="020B0503020204020204" pitchFamily="34" charset="-122"/>
              </a:rPr>
              <a:t>：工业机器人</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846" y="2023403"/>
            <a:ext cx="4114800" cy="34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4009292" y="5787366"/>
            <a:ext cx="5412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400" b="0" dirty="0">
                <a:solidFill>
                  <a:srgbClr val="000000"/>
                </a:solidFill>
                <a:latin typeface="+mn-ea"/>
                <a:ea typeface="+mn-ea"/>
              </a:rPr>
              <a:t>视觉引导的机器人给汽车上定位螺母</a:t>
            </a:r>
            <a:endParaRPr lang="en-US" altLang="zh-CN" sz="2400" b="0" dirty="0">
              <a:solidFill>
                <a:srgbClr val="000000"/>
              </a:solidFill>
              <a:latin typeface="+mn-ea"/>
              <a:ea typeface="+mn-ea"/>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8409" y="2763178"/>
            <a:ext cx="2670175"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282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latin typeface="微软雅黑" panose="020B0503020204020204" pitchFamily="34" charset="-122"/>
                <a:ea typeface="微软雅黑" panose="020B0503020204020204" pitchFamily="34" charset="-122"/>
              </a:rPr>
              <a:t>1.1.6 </a:t>
            </a:r>
            <a:r>
              <a:rPr lang="zh-CN" altLang="en-US" dirty="0">
                <a:solidFill>
                  <a:srgbClr val="C00000"/>
                </a:solidFill>
                <a:latin typeface="微软雅黑" panose="020B0503020204020204" pitchFamily="34" charset="-122"/>
                <a:ea typeface="微软雅黑" panose="020B0503020204020204" pitchFamily="34" charset="-122"/>
              </a:rPr>
              <a:t>计算机视觉的应用</a:t>
            </a:r>
            <a:r>
              <a:rPr lang="zh-CN" altLang="en-US" dirty="0" smtClean="0">
                <a:solidFill>
                  <a:srgbClr val="C00000"/>
                </a:solidFill>
                <a:latin typeface="微软雅黑" panose="020B0503020204020204" pitchFamily="34" charset="-122"/>
                <a:ea typeface="微软雅黑" panose="020B0503020204020204" pitchFamily="34" charset="-122"/>
              </a:rPr>
              <a:t>：医学成像</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4" descr="mybrain"/>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3125372" y="2133600"/>
            <a:ext cx="28321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6540085" y="2393950"/>
            <a:ext cx="40513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custDataLst>
              <p:tags r:id="rId3"/>
            </p:custDataLst>
          </p:nvPr>
        </p:nvSpPr>
        <p:spPr bwMode="auto">
          <a:xfrm>
            <a:off x="7989413" y="506412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2800" b="0" dirty="0">
                <a:solidFill>
                  <a:srgbClr val="000000"/>
                </a:solidFill>
                <a:latin typeface="+mn-ea"/>
                <a:ea typeface="+mn-ea"/>
              </a:rPr>
              <a:t>手术导航</a:t>
            </a:r>
            <a:endParaRPr lang="en-US" altLang="zh-CN" sz="2800" b="0" dirty="0">
              <a:solidFill>
                <a:srgbClr val="000000"/>
              </a:solidFill>
              <a:latin typeface="+mn-ea"/>
              <a:ea typeface="+mn-ea"/>
            </a:endParaRPr>
          </a:p>
        </p:txBody>
      </p:sp>
      <p:sp>
        <p:nvSpPr>
          <p:cNvPr id="7" name="Rectangle 7"/>
          <p:cNvSpPr>
            <a:spLocks noChangeArrowheads="1"/>
          </p:cNvSpPr>
          <p:nvPr>
            <p:custDataLst>
              <p:tags r:id="rId4"/>
            </p:custDataLst>
          </p:nvPr>
        </p:nvSpPr>
        <p:spPr bwMode="auto">
          <a:xfrm>
            <a:off x="3183604" y="5102225"/>
            <a:ext cx="26981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en-US" altLang="zh-CN" sz="2800" b="0" dirty="0">
                <a:solidFill>
                  <a:srgbClr val="000000"/>
                </a:solidFill>
                <a:latin typeface="+mn-ea"/>
                <a:ea typeface="+mn-ea"/>
              </a:rPr>
              <a:t>3D</a:t>
            </a:r>
            <a:r>
              <a:rPr lang="zh-CN" altLang="en-US" sz="2800" b="0" dirty="0">
                <a:solidFill>
                  <a:srgbClr val="000000"/>
                </a:solidFill>
                <a:latin typeface="+mn-ea"/>
                <a:ea typeface="+mn-ea"/>
              </a:rPr>
              <a:t>核磁共振、</a:t>
            </a:r>
            <a:r>
              <a:rPr lang="en-US" altLang="zh-CN" sz="2800" b="0" dirty="0">
                <a:solidFill>
                  <a:srgbClr val="000000"/>
                </a:solidFill>
                <a:latin typeface="+mn-ea"/>
                <a:ea typeface="+mn-ea"/>
              </a:rPr>
              <a:t>CT</a:t>
            </a:r>
          </a:p>
        </p:txBody>
      </p:sp>
    </p:spTree>
    <p:extLst>
      <p:ext uri="{BB962C8B-B14F-4D97-AF65-F5344CB8AC3E}">
        <p14:creationId xmlns:p14="http://schemas.microsoft.com/office/powerpoint/2010/main" val="377251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2797" y="624110"/>
            <a:ext cx="8911687" cy="1280890"/>
          </a:xfrm>
        </p:spPr>
        <p:txBody>
          <a:bodyPr>
            <a:normAutofit/>
          </a:bodyPr>
          <a:lstStyle/>
          <a:p>
            <a:r>
              <a:rPr lang="zh-CN" altLang="en-US" sz="4000" b="1" dirty="0" smtClean="0">
                <a:solidFill>
                  <a:srgbClr val="C00000"/>
                </a:solidFill>
              </a:rPr>
              <a:t>参考文献</a:t>
            </a:r>
            <a:endParaRPr lang="zh-CN" altLang="en-US" sz="4000" dirty="0">
              <a:solidFill>
                <a:srgbClr val="C00000"/>
              </a:solidFill>
            </a:endParaRPr>
          </a:p>
        </p:txBody>
      </p:sp>
      <p:sp>
        <p:nvSpPr>
          <p:cNvPr id="3" name="内容占位符 2"/>
          <p:cNvSpPr>
            <a:spLocks noGrp="1"/>
          </p:cNvSpPr>
          <p:nvPr>
            <p:ph idx="1"/>
          </p:nvPr>
        </p:nvSpPr>
        <p:spPr>
          <a:xfrm>
            <a:off x="2172797" y="1641229"/>
            <a:ext cx="9354259" cy="4590759"/>
          </a:xfrm>
        </p:spPr>
        <p:txBody>
          <a:bodyPr>
            <a:normAutofit/>
          </a:bodyPr>
          <a:lstStyle/>
          <a:p>
            <a:pPr marL="0" indent="0" algn="just">
              <a:buNone/>
            </a:pPr>
            <a:r>
              <a:rPr lang="en-US" altLang="zh-CN" sz="2200" dirty="0" smtClean="0"/>
              <a:t>[1] </a:t>
            </a:r>
            <a:r>
              <a:rPr lang="zh-CN" altLang="en-US" sz="2200" dirty="0" smtClean="0"/>
              <a:t>章毓晋</a:t>
            </a:r>
            <a:r>
              <a:rPr lang="zh-CN" altLang="en-US" sz="2200" dirty="0"/>
              <a:t>，计算机视觉教程</a:t>
            </a:r>
            <a:r>
              <a:rPr lang="en-US" altLang="zh-CN" sz="2200" dirty="0"/>
              <a:t>(</a:t>
            </a:r>
            <a:r>
              <a:rPr lang="zh-CN" altLang="en-US" sz="2200" dirty="0"/>
              <a:t>第</a:t>
            </a:r>
            <a:r>
              <a:rPr lang="en-US" altLang="zh-CN" sz="2200" dirty="0"/>
              <a:t>2</a:t>
            </a:r>
            <a:r>
              <a:rPr lang="zh-CN" altLang="en-US" sz="2200" dirty="0"/>
              <a:t>版</a:t>
            </a:r>
            <a:r>
              <a:rPr lang="en-US" altLang="zh-CN" sz="2200" dirty="0"/>
              <a:t>)</a:t>
            </a:r>
            <a:r>
              <a:rPr lang="zh-CN" altLang="en-US" sz="2200" dirty="0"/>
              <a:t>，人民邮电出版社，</a:t>
            </a:r>
            <a:r>
              <a:rPr lang="en-US" altLang="zh-CN" sz="2200" dirty="0" smtClean="0"/>
              <a:t>2017</a:t>
            </a:r>
          </a:p>
          <a:p>
            <a:pPr marL="0" indent="0" algn="just">
              <a:buNone/>
            </a:pPr>
            <a:r>
              <a:rPr lang="en-US" altLang="zh-CN" sz="2200" dirty="0" smtClean="0"/>
              <a:t>[2] [</a:t>
            </a:r>
            <a:r>
              <a:rPr lang="zh-CN" altLang="zh-CN" sz="2200" dirty="0"/>
              <a:t>美</a:t>
            </a:r>
            <a:r>
              <a:rPr lang="en-US" altLang="zh-CN" sz="2200" dirty="0"/>
              <a:t>]</a:t>
            </a:r>
            <a:r>
              <a:rPr lang="en-US" altLang="zh-CN" sz="2200" dirty="0" err="1"/>
              <a:t>Davia</a:t>
            </a:r>
            <a:r>
              <a:rPr lang="en-US" altLang="zh-CN" sz="2200" dirty="0"/>
              <a:t> A. </a:t>
            </a:r>
            <a:r>
              <a:rPr lang="en-US" altLang="zh-CN" sz="2200" dirty="0" err="1"/>
              <a:t>Forsyth,Jean</a:t>
            </a:r>
            <a:r>
              <a:rPr lang="en-US" altLang="zh-CN" sz="2200" dirty="0"/>
              <a:t> Ponce</a:t>
            </a:r>
            <a:r>
              <a:rPr lang="zh-CN" altLang="zh-CN" sz="2200" dirty="0"/>
              <a:t>著，高永强等译：计算机视觉—一种现代方法</a:t>
            </a:r>
            <a:r>
              <a:rPr lang="en-US" altLang="zh-CN" sz="2200" dirty="0"/>
              <a:t>(</a:t>
            </a:r>
            <a:r>
              <a:rPr lang="zh-CN" altLang="zh-CN" sz="2200" dirty="0"/>
              <a:t>第二版</a:t>
            </a:r>
            <a:r>
              <a:rPr lang="en-US" altLang="zh-CN" sz="2200" dirty="0"/>
              <a:t>)</a:t>
            </a:r>
            <a:r>
              <a:rPr lang="zh-CN" altLang="zh-CN" sz="2200" dirty="0"/>
              <a:t>，电子工业出版社，</a:t>
            </a:r>
            <a:r>
              <a:rPr lang="en-US" altLang="zh-CN" sz="2200" dirty="0" smtClean="0"/>
              <a:t>2017</a:t>
            </a:r>
          </a:p>
          <a:p>
            <a:pPr marL="0" indent="0" algn="just">
              <a:buNone/>
            </a:pPr>
            <a:r>
              <a:rPr lang="en-US" altLang="zh-CN" sz="2200" dirty="0" smtClean="0"/>
              <a:t>[3] [</a:t>
            </a:r>
            <a:r>
              <a:rPr lang="zh-CN" altLang="zh-CN" sz="2200" dirty="0"/>
              <a:t>美</a:t>
            </a:r>
            <a:r>
              <a:rPr lang="en-US" altLang="zh-CN" sz="2200" dirty="0"/>
              <a:t>]Jan Erik </a:t>
            </a:r>
            <a:r>
              <a:rPr lang="zh-CN" altLang="zh-CN" sz="2200" dirty="0"/>
              <a:t>著，朱文涛等译：</a:t>
            </a:r>
            <a:r>
              <a:rPr lang="en-US" altLang="zh-CN" sz="2200" dirty="0"/>
              <a:t>Python</a:t>
            </a:r>
            <a:r>
              <a:rPr lang="zh-CN" altLang="zh-CN" sz="2200" dirty="0"/>
              <a:t>计算机视觉编码，人民邮电出版社，</a:t>
            </a:r>
            <a:r>
              <a:rPr lang="en-US" altLang="zh-CN" sz="2200" dirty="0" smtClean="0"/>
              <a:t>2014</a:t>
            </a:r>
          </a:p>
          <a:p>
            <a:pPr marL="0" indent="0" algn="just">
              <a:buNone/>
            </a:pPr>
            <a:r>
              <a:rPr lang="en-US" altLang="zh-CN" sz="2200" dirty="0" smtClean="0"/>
              <a:t>[4] [</a:t>
            </a:r>
            <a:r>
              <a:rPr lang="zh-CN" altLang="zh-CN" sz="2200" dirty="0"/>
              <a:t>美</a:t>
            </a:r>
            <a:r>
              <a:rPr lang="en-US" altLang="zh-CN" sz="2200" dirty="0"/>
              <a:t>] Richard, </a:t>
            </a:r>
            <a:r>
              <a:rPr lang="en-US" altLang="zh-CN" sz="2200" dirty="0" err="1"/>
              <a:t>Szeliski</a:t>
            </a:r>
            <a:r>
              <a:rPr lang="en-US" altLang="zh-CN" sz="2200" dirty="0"/>
              <a:t> </a:t>
            </a:r>
            <a:r>
              <a:rPr lang="zh-CN" altLang="zh-CN" sz="2200" dirty="0"/>
              <a:t>著，艾海舟等译：计算机视觉：算法与应用，清华大学出版社，</a:t>
            </a:r>
            <a:r>
              <a:rPr lang="en-US" altLang="zh-CN" sz="2200" dirty="0" smtClean="0"/>
              <a:t>2011</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491" y="4657841"/>
            <a:ext cx="1548962" cy="220015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516" y="4657841"/>
            <a:ext cx="1584726" cy="2199600"/>
          </a:xfrm>
          <a:prstGeom prst="rect">
            <a:avLst/>
          </a:prstGeom>
        </p:spPr>
      </p:pic>
      <p:pic>
        <p:nvPicPr>
          <p:cNvPr id="6" name="图片 5"/>
          <p:cNvPicPr>
            <a:picLocks noChangeAspect="1"/>
          </p:cNvPicPr>
          <p:nvPr/>
        </p:nvPicPr>
        <p:blipFill>
          <a:blip r:embed="rId5"/>
          <a:stretch>
            <a:fillRect/>
          </a:stretch>
        </p:blipFill>
        <p:spPr>
          <a:xfrm>
            <a:off x="9941478" y="4657841"/>
            <a:ext cx="2199600" cy="2199600"/>
          </a:xfrm>
          <a:prstGeom prst="rect">
            <a:avLst/>
          </a:prstGeom>
        </p:spPr>
      </p:pic>
      <p:pic>
        <p:nvPicPr>
          <p:cNvPr id="7" name="图片 6"/>
          <p:cNvPicPr>
            <a:picLocks noChangeAspect="1"/>
          </p:cNvPicPr>
          <p:nvPr/>
        </p:nvPicPr>
        <p:blipFill>
          <a:blip r:embed="rId6"/>
          <a:stretch>
            <a:fillRect/>
          </a:stretch>
        </p:blipFill>
        <p:spPr>
          <a:xfrm>
            <a:off x="5029322" y="4658400"/>
            <a:ext cx="1599319" cy="2199600"/>
          </a:xfrm>
          <a:prstGeom prst="rect">
            <a:avLst/>
          </a:prstGeom>
        </p:spPr>
      </p:pic>
    </p:spTree>
    <p:extLst>
      <p:ext uri="{BB962C8B-B14F-4D97-AF65-F5344CB8AC3E}">
        <p14:creationId xmlns:p14="http://schemas.microsoft.com/office/powerpoint/2010/main" val="14849425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solidFill>
                  <a:srgbClr val="C00000"/>
                </a:solidFill>
              </a:rPr>
              <a:t>1.2</a:t>
            </a:r>
            <a:r>
              <a:rPr lang="zh-CN" altLang="en-US" sz="4000" b="1" dirty="0" smtClean="0">
                <a:solidFill>
                  <a:srgbClr val="C00000"/>
                </a:solidFill>
              </a:rPr>
              <a:t> 图像基础</a:t>
            </a:r>
            <a:endParaRPr lang="zh-CN" altLang="en-US" sz="4000" dirty="0"/>
          </a:p>
        </p:txBody>
      </p:sp>
      <p:sp>
        <p:nvSpPr>
          <p:cNvPr id="3" name="内容占位符 2"/>
          <p:cNvSpPr>
            <a:spLocks noGrp="1"/>
          </p:cNvSpPr>
          <p:nvPr>
            <p:ph idx="1"/>
          </p:nvPr>
        </p:nvSpPr>
        <p:spPr/>
        <p:txBody>
          <a:bodyPr/>
          <a:lstStyle/>
          <a:p>
            <a:pPr>
              <a:lnSpc>
                <a:spcPct val="150000"/>
              </a:lnSpc>
              <a:buFont typeface="Wingdings" panose="05000000000000000000" pitchFamily="2" charset="2"/>
              <a:buChar char="l"/>
            </a:pPr>
            <a:r>
              <a:rPr lang="en-US" altLang="zh-CN" sz="2800" b="1" dirty="0" smtClean="0"/>
              <a:t>1.2.1 </a:t>
            </a:r>
            <a:r>
              <a:rPr lang="zh-CN" altLang="en-US" sz="2800" b="1" dirty="0" smtClean="0"/>
              <a:t>图像形成</a:t>
            </a:r>
            <a:endParaRPr lang="en-US" altLang="zh-CN" sz="2800" b="1" dirty="0"/>
          </a:p>
          <a:p>
            <a:pPr>
              <a:lnSpc>
                <a:spcPct val="150000"/>
              </a:lnSpc>
              <a:buFont typeface="Wingdings" panose="05000000000000000000" pitchFamily="2" charset="2"/>
              <a:buChar char="l"/>
            </a:pPr>
            <a:r>
              <a:rPr lang="en-US" altLang="zh-CN" sz="2800" b="1" dirty="0" smtClean="0"/>
              <a:t>1.2.2 </a:t>
            </a:r>
            <a:r>
              <a:rPr lang="zh-CN" altLang="en-US" sz="2800" b="1" dirty="0" smtClean="0"/>
              <a:t>图像、数字图像与像素</a:t>
            </a:r>
            <a:endParaRPr lang="en-US" altLang="zh-CN" sz="2800" b="1" dirty="0"/>
          </a:p>
          <a:p>
            <a:pPr>
              <a:lnSpc>
                <a:spcPct val="150000"/>
              </a:lnSpc>
              <a:buFont typeface="Wingdings" panose="05000000000000000000" pitchFamily="2" charset="2"/>
              <a:buChar char="l"/>
            </a:pPr>
            <a:r>
              <a:rPr lang="en-US" altLang="zh-CN" sz="2800" b="1" dirty="0" smtClean="0"/>
              <a:t>1.2.3 </a:t>
            </a:r>
            <a:r>
              <a:rPr lang="zh-CN" altLang="en-US" sz="2800" b="1" dirty="0" smtClean="0"/>
              <a:t>图像存储</a:t>
            </a:r>
            <a:endParaRPr lang="en-US" altLang="zh-CN" sz="2800" b="1" dirty="0"/>
          </a:p>
          <a:p>
            <a:endParaRPr lang="zh-CN" altLang="en-US" dirty="0"/>
          </a:p>
        </p:txBody>
      </p:sp>
    </p:spTree>
    <p:extLst>
      <p:ext uri="{BB962C8B-B14F-4D97-AF65-F5344CB8AC3E}">
        <p14:creationId xmlns:p14="http://schemas.microsoft.com/office/powerpoint/2010/main" val="6518822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1.2.1</a:t>
            </a:r>
            <a:r>
              <a:rPr lang="zh-CN" altLang="en-US" b="1" dirty="0" smtClean="0">
                <a:solidFill>
                  <a:srgbClr val="C00000"/>
                </a:solidFill>
              </a:rPr>
              <a:t> 图像形成</a:t>
            </a:r>
            <a:endParaRPr lang="zh-CN" altLang="en-US" dirty="0"/>
          </a:p>
        </p:txBody>
      </p:sp>
      <p:sp>
        <p:nvSpPr>
          <p:cNvPr id="3" name="内容占位符 2"/>
          <p:cNvSpPr>
            <a:spLocks noGrp="1"/>
          </p:cNvSpPr>
          <p:nvPr>
            <p:ph idx="1"/>
          </p:nvPr>
        </p:nvSpPr>
        <p:spPr/>
        <p:txBody>
          <a:bodyPr/>
          <a:lstStyle/>
          <a:p>
            <a:endParaRPr lang="zh-CN" altLang="en-US"/>
          </a:p>
        </p:txBody>
      </p:sp>
      <p:sp>
        <p:nvSpPr>
          <p:cNvPr id="4" name="Rectangle 3"/>
          <p:cNvSpPr txBox="1">
            <a:spLocks noChangeArrowheads="1"/>
          </p:cNvSpPr>
          <p:nvPr/>
        </p:nvSpPr>
        <p:spPr>
          <a:xfrm>
            <a:off x="3177358" y="4615822"/>
            <a:ext cx="6506436" cy="1295400"/>
          </a:xfrm>
        </p:spPr>
        <p:txBody>
          <a:bodyPr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None/>
              <a:defRPr/>
            </a:pPr>
            <a:r>
              <a:rPr lang="zh-CN" altLang="en-US" sz="2000" dirty="0" smtClean="0">
                <a:solidFill>
                  <a:srgbClr val="C00000"/>
                </a:solidFill>
                <a:latin typeface="微软雅黑" panose="020B0503020204020204" pitchFamily="34" charset="-122"/>
                <a:ea typeface="微软雅黑" panose="020B0503020204020204" pitchFamily="34" charset="-122"/>
              </a:rPr>
              <a:t>设计一个相机：</a:t>
            </a:r>
            <a:endParaRPr lang="en-US" altLang="zh-CN" sz="2000" dirty="0" smtClean="0">
              <a:solidFill>
                <a:srgbClr val="C00000"/>
              </a:solidFill>
              <a:latin typeface="微软雅黑" panose="020B0503020204020204" pitchFamily="34" charset="-122"/>
              <a:ea typeface="微软雅黑" panose="020B0503020204020204" pitchFamily="34" charset="-122"/>
            </a:endParaRPr>
          </a:p>
          <a:p>
            <a:pPr marL="274320" lvl="1">
              <a:spcBef>
                <a:spcPts val="600"/>
              </a:spcBef>
              <a:buClr>
                <a:schemeClr val="accent1"/>
              </a:buClr>
              <a:buFont typeface="Arial" panose="020B0604020202020204" pitchFamily="34" charset="0"/>
              <a:buNone/>
              <a:defRPr/>
            </a:pPr>
            <a:r>
              <a:rPr lang="zh-CN" altLang="en-US" sz="2000" dirty="0" smtClean="0">
                <a:latin typeface="微软雅黑" panose="020B0503020204020204" pitchFamily="34" charset="-122"/>
                <a:ea typeface="微软雅黑" panose="020B0503020204020204" pitchFamily="34" charset="-122"/>
              </a:rPr>
              <a:t>思路</a:t>
            </a:r>
            <a:r>
              <a:rPr lang="en-US" sz="2000" dirty="0" smtClean="0">
                <a:latin typeface="微软雅黑" panose="020B0503020204020204" pitchFamily="34" charset="-122"/>
                <a:ea typeface="微软雅黑" panose="020B0503020204020204" pitchFamily="34" charset="-122"/>
              </a:rPr>
              <a:t>1:  </a:t>
            </a:r>
            <a:r>
              <a:rPr lang="zh-CN" altLang="en-US" sz="2000" dirty="0" smtClean="0">
                <a:latin typeface="微软雅黑" panose="020B0503020204020204" pitchFamily="34" charset="-122"/>
                <a:ea typeface="微软雅黑" panose="020B0503020204020204" pitchFamily="34" charset="-122"/>
              </a:rPr>
              <a:t>将底片放在物体前方</a:t>
            </a:r>
            <a:endParaRPr lang="en-US" sz="2000" dirty="0" smtClean="0">
              <a:latin typeface="微软雅黑" panose="020B0503020204020204" pitchFamily="34" charset="-122"/>
              <a:ea typeface="微软雅黑" panose="020B0503020204020204" pitchFamily="34" charset="-122"/>
            </a:endParaRPr>
          </a:p>
          <a:p>
            <a:pPr lvl="1">
              <a:defRPr/>
            </a:pPr>
            <a:r>
              <a:rPr lang="zh-CN" altLang="en-US" sz="2000" dirty="0" smtClean="0">
                <a:latin typeface="微软雅黑" panose="020B0503020204020204" pitchFamily="34" charset="-122"/>
                <a:ea typeface="微软雅黑" panose="020B0503020204020204" pitchFamily="34" charset="-122"/>
              </a:rPr>
              <a:t>我们能得到一幅合适的照片吗？</a:t>
            </a:r>
            <a:endParaRPr lang="en-US" sz="2000" dirty="0" smtClean="0">
              <a:latin typeface="微软雅黑" panose="020B0503020204020204" pitchFamily="34" charset="-122"/>
              <a:ea typeface="微软雅黑" panose="020B0503020204020204" pitchFamily="34" charset="-122"/>
            </a:endParaRPr>
          </a:p>
        </p:txBody>
      </p:sp>
      <p:pic>
        <p:nvPicPr>
          <p:cNvPr id="5" name="Picture 4" descr="image-not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976" y="2192569"/>
            <a:ext cx="5484813"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7"/>
          <p:cNvGrpSpPr>
            <a:grpSpLocks/>
          </p:cNvGrpSpPr>
          <p:nvPr/>
        </p:nvGrpSpPr>
        <p:grpSpPr bwMode="auto">
          <a:xfrm>
            <a:off x="4068376" y="2725969"/>
            <a:ext cx="4724400" cy="1524000"/>
            <a:chOff x="1536" y="1248"/>
            <a:chExt cx="2976" cy="960"/>
          </a:xfrm>
        </p:grpSpPr>
        <p:sp>
          <p:nvSpPr>
            <p:cNvPr id="7" name="Line 7"/>
            <p:cNvSpPr>
              <a:spLocks noChangeShapeType="1"/>
            </p:cNvSpPr>
            <p:nvPr/>
          </p:nvSpPr>
          <p:spPr bwMode="auto">
            <a:xfrm>
              <a:off x="1536" y="1248"/>
              <a:ext cx="2976" cy="96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8"/>
            <p:cNvSpPr>
              <a:spLocks noChangeShapeType="1"/>
            </p:cNvSpPr>
            <p:nvPr/>
          </p:nvSpPr>
          <p:spPr bwMode="auto">
            <a:xfrm>
              <a:off x="1536" y="1248"/>
              <a:ext cx="2976" cy="67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1536" y="1248"/>
              <a:ext cx="2976" cy="38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 name="Line 10"/>
          <p:cNvSpPr>
            <a:spLocks noChangeShapeType="1"/>
          </p:cNvSpPr>
          <p:nvPr/>
        </p:nvSpPr>
        <p:spPr bwMode="auto">
          <a:xfrm>
            <a:off x="4068376" y="2725969"/>
            <a:ext cx="4724400" cy="2286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 name="Group 16"/>
          <p:cNvGrpSpPr>
            <a:grpSpLocks/>
          </p:cNvGrpSpPr>
          <p:nvPr/>
        </p:nvGrpSpPr>
        <p:grpSpPr bwMode="auto">
          <a:xfrm>
            <a:off x="4373176" y="2954569"/>
            <a:ext cx="4419600" cy="1295400"/>
            <a:chOff x="1728" y="1392"/>
            <a:chExt cx="2784" cy="816"/>
          </a:xfrm>
        </p:grpSpPr>
        <p:grpSp>
          <p:nvGrpSpPr>
            <p:cNvPr id="12" name="Group 15"/>
            <p:cNvGrpSpPr>
              <a:grpSpLocks/>
            </p:cNvGrpSpPr>
            <p:nvPr/>
          </p:nvGrpSpPr>
          <p:grpSpPr bwMode="auto">
            <a:xfrm>
              <a:off x="1728" y="1392"/>
              <a:ext cx="2784" cy="528"/>
              <a:chOff x="1728" y="1392"/>
              <a:chExt cx="2784" cy="528"/>
            </a:xfrm>
          </p:grpSpPr>
          <p:sp>
            <p:nvSpPr>
              <p:cNvPr id="14" name="Line 11"/>
              <p:cNvSpPr>
                <a:spLocks noChangeShapeType="1"/>
              </p:cNvSpPr>
              <p:nvPr/>
            </p:nvSpPr>
            <p:spPr bwMode="auto">
              <a:xfrm flipV="1">
                <a:off x="1728" y="1392"/>
                <a:ext cx="2784" cy="240"/>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2"/>
              <p:cNvSpPr>
                <a:spLocks noChangeShapeType="1"/>
              </p:cNvSpPr>
              <p:nvPr/>
            </p:nvSpPr>
            <p:spPr bwMode="auto">
              <a:xfrm>
                <a:off x="1728" y="1632"/>
                <a:ext cx="2784" cy="0"/>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3"/>
              <p:cNvSpPr>
                <a:spLocks noChangeShapeType="1"/>
              </p:cNvSpPr>
              <p:nvPr/>
            </p:nvSpPr>
            <p:spPr bwMode="auto">
              <a:xfrm>
                <a:off x="1728" y="1632"/>
                <a:ext cx="2784" cy="288"/>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 name="Line 14"/>
            <p:cNvSpPr>
              <a:spLocks noChangeShapeType="1"/>
            </p:cNvSpPr>
            <p:nvPr/>
          </p:nvSpPr>
          <p:spPr bwMode="auto">
            <a:xfrm>
              <a:off x="1728" y="1632"/>
              <a:ext cx="2784" cy="576"/>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 name="Oval 18"/>
          <p:cNvSpPr>
            <a:spLocks noChangeArrowheads="1"/>
          </p:cNvSpPr>
          <p:nvPr/>
        </p:nvSpPr>
        <p:spPr bwMode="auto">
          <a:xfrm>
            <a:off x="4023926" y="2694219"/>
            <a:ext cx="76200" cy="76200"/>
          </a:xfrm>
          <a:prstGeom prst="ellipse">
            <a:avLst/>
          </a:prstGeom>
          <a:solidFill>
            <a:srgbClr val="FF0000"/>
          </a:solidFill>
          <a:ln w="9525">
            <a:solidFill>
              <a:schemeClr val="tx1"/>
            </a:solidFill>
            <a:round/>
            <a:headEnd/>
            <a:tailEnd/>
          </a:ln>
        </p:spPr>
        <p:txBody>
          <a:bodyPr wrap="none" anchor="ctr"/>
          <a:lstStyle/>
          <a:p>
            <a:endParaRPr lang="zh-CN" altLang="zh-CN">
              <a:latin typeface="Calibri" pitchFamily="34" charset="0"/>
            </a:endParaRPr>
          </a:p>
        </p:txBody>
      </p:sp>
      <p:sp>
        <p:nvSpPr>
          <p:cNvPr id="18" name="Oval 19"/>
          <p:cNvSpPr>
            <a:spLocks noChangeArrowheads="1"/>
          </p:cNvSpPr>
          <p:nvPr/>
        </p:nvSpPr>
        <p:spPr bwMode="auto">
          <a:xfrm>
            <a:off x="4341426" y="3302232"/>
            <a:ext cx="76200" cy="76200"/>
          </a:xfrm>
          <a:prstGeom prst="ellipse">
            <a:avLst/>
          </a:prstGeom>
          <a:solidFill>
            <a:schemeClr val="folHlink"/>
          </a:solidFill>
          <a:ln w="9525">
            <a:solidFill>
              <a:schemeClr val="tx1"/>
            </a:solidFill>
            <a:round/>
            <a:headEnd/>
            <a:tailEnd/>
          </a:ln>
        </p:spPr>
        <p:txBody>
          <a:bodyPr wrap="none" anchor="ctr"/>
          <a:lstStyle/>
          <a:p>
            <a:endParaRPr lang="zh-CN" altLang="zh-CN">
              <a:latin typeface="Calibri" pitchFamily="34" charset="0"/>
            </a:endParaRPr>
          </a:p>
        </p:txBody>
      </p:sp>
    </p:spTree>
    <p:extLst>
      <p:ext uri="{BB962C8B-B14F-4D97-AF65-F5344CB8AC3E}">
        <p14:creationId xmlns:p14="http://schemas.microsoft.com/office/powerpoint/2010/main" val="29793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1.2.1</a:t>
            </a:r>
            <a:r>
              <a:rPr lang="zh-CN" altLang="en-US" b="1" dirty="0">
                <a:solidFill>
                  <a:srgbClr val="C00000"/>
                </a:solidFill>
              </a:rPr>
              <a:t> 图像形成</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800" b="1" dirty="0">
                <a:solidFill>
                  <a:schemeClr val="accent1">
                    <a:lumMod val="75000"/>
                  </a:schemeClr>
                </a:solidFill>
              </a:rPr>
              <a:t>针孔相机</a:t>
            </a:r>
          </a:p>
        </p:txBody>
      </p:sp>
      <p:sp>
        <p:nvSpPr>
          <p:cNvPr id="4" name="Rectangle 3"/>
          <p:cNvSpPr txBox="1">
            <a:spLocks noChangeArrowheads="1"/>
          </p:cNvSpPr>
          <p:nvPr/>
        </p:nvSpPr>
        <p:spPr>
          <a:xfrm>
            <a:off x="2589212" y="5029196"/>
            <a:ext cx="6587058" cy="14287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Tx/>
              <a:buNone/>
              <a:defRPr/>
            </a:pPr>
            <a:r>
              <a:rPr lang="zh-CN" altLang="en-US" sz="2000" smtClean="0">
                <a:solidFill>
                  <a:srgbClr val="C00000"/>
                </a:solidFill>
                <a:latin typeface="微软雅黑" panose="020B0503020204020204" pitchFamily="34" charset="-122"/>
                <a:ea typeface="微软雅黑" panose="020B0503020204020204" pitchFamily="34" charset="-122"/>
              </a:rPr>
              <a:t>思路</a:t>
            </a:r>
            <a:r>
              <a:rPr lang="en-US" sz="2000" smtClean="0">
                <a:solidFill>
                  <a:srgbClr val="C00000"/>
                </a:solidFill>
                <a:latin typeface="微软雅黑" panose="020B0503020204020204" pitchFamily="34" charset="-122"/>
                <a:ea typeface="微软雅黑" panose="020B0503020204020204" pitchFamily="34" charset="-122"/>
              </a:rPr>
              <a:t>2: </a:t>
            </a:r>
            <a:r>
              <a:rPr lang="zh-CN" altLang="en-US" sz="2000" smtClean="0">
                <a:solidFill>
                  <a:srgbClr val="C00000"/>
                </a:solidFill>
                <a:latin typeface="微软雅黑" panose="020B0503020204020204" pitchFamily="34" charset="-122"/>
                <a:ea typeface="微软雅黑" panose="020B0503020204020204" pitchFamily="34" charset="-122"/>
              </a:rPr>
              <a:t>增加一个障碍物阻止大多数的光线</a:t>
            </a:r>
            <a:endParaRPr lang="en-US" sz="2000" smtClean="0">
              <a:solidFill>
                <a:srgbClr val="C00000"/>
              </a:solidFill>
              <a:latin typeface="微软雅黑" panose="020B0503020204020204" pitchFamily="34" charset="-122"/>
              <a:ea typeface="微软雅黑" panose="020B0503020204020204" pitchFamily="34" charset="-122"/>
            </a:endParaRPr>
          </a:p>
          <a:p>
            <a:pPr lvl="1">
              <a:buFont typeface="Arial" charset="0"/>
              <a:buChar char="–"/>
              <a:defRPr/>
            </a:pPr>
            <a:r>
              <a:rPr lang="zh-CN" altLang="en-US" sz="2000" smtClean="0">
                <a:latin typeface="微软雅黑" panose="020B0503020204020204" pitchFamily="34" charset="-122"/>
                <a:ea typeface="微软雅黑" panose="020B0503020204020204" pitchFamily="34" charset="-122"/>
              </a:rPr>
              <a:t>减少模糊</a:t>
            </a:r>
            <a:endParaRPr lang="en-US" sz="2000" smtClean="0">
              <a:latin typeface="微软雅黑" panose="020B0503020204020204" pitchFamily="34" charset="-122"/>
              <a:ea typeface="微软雅黑" panose="020B0503020204020204" pitchFamily="34" charset="-122"/>
            </a:endParaRPr>
          </a:p>
          <a:p>
            <a:pPr lvl="1">
              <a:buFont typeface="Arial" charset="0"/>
              <a:buChar char="–"/>
              <a:defRPr/>
            </a:pPr>
            <a:r>
              <a:rPr lang="zh-CN" altLang="en-US" sz="2000" smtClean="0">
                <a:latin typeface="微软雅黑" panose="020B0503020204020204" pitchFamily="34" charset="-122"/>
                <a:ea typeface="微软雅黑" panose="020B0503020204020204" pitchFamily="34" charset="-122"/>
              </a:rPr>
              <a:t>光圈控制光线量</a:t>
            </a:r>
            <a:endParaRPr lang="en-US" sz="2000" dirty="0" smtClean="0">
              <a:latin typeface="微软雅黑" panose="020B0503020204020204" pitchFamily="34" charset="-122"/>
              <a:ea typeface="微软雅黑" panose="020B0503020204020204" pitchFamily="34" charset="-122"/>
            </a:endParaRPr>
          </a:p>
        </p:txBody>
      </p:sp>
      <p:pic>
        <p:nvPicPr>
          <p:cNvPr id="5" name="Picture 18" descr="image-pinh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3798" y="3028945"/>
            <a:ext cx="411361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33"/>
          <p:cNvGrpSpPr>
            <a:grpSpLocks/>
          </p:cNvGrpSpPr>
          <p:nvPr/>
        </p:nvGrpSpPr>
        <p:grpSpPr bwMode="auto">
          <a:xfrm>
            <a:off x="3923848" y="3428995"/>
            <a:ext cx="3543300" cy="1143000"/>
            <a:chOff x="1440" y="1296"/>
            <a:chExt cx="2976" cy="960"/>
          </a:xfrm>
        </p:grpSpPr>
        <p:sp>
          <p:nvSpPr>
            <p:cNvPr id="7" name="Line 21"/>
            <p:cNvSpPr>
              <a:spLocks noChangeShapeType="1"/>
            </p:cNvSpPr>
            <p:nvPr/>
          </p:nvSpPr>
          <p:spPr bwMode="auto">
            <a:xfrm>
              <a:off x="1440" y="1296"/>
              <a:ext cx="2976" cy="96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8" name="Line 22"/>
            <p:cNvSpPr>
              <a:spLocks noChangeShapeType="1"/>
            </p:cNvSpPr>
            <p:nvPr/>
          </p:nvSpPr>
          <p:spPr bwMode="auto">
            <a:xfrm>
              <a:off x="1440" y="1296"/>
              <a:ext cx="1494" cy="33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9" name="Line 23"/>
            <p:cNvSpPr>
              <a:spLocks noChangeShapeType="1"/>
            </p:cNvSpPr>
            <p:nvPr/>
          </p:nvSpPr>
          <p:spPr bwMode="auto">
            <a:xfrm>
              <a:off x="1440" y="1296"/>
              <a:ext cx="1500" cy="1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0" name="Line 24"/>
            <p:cNvSpPr>
              <a:spLocks noChangeShapeType="1"/>
            </p:cNvSpPr>
            <p:nvPr/>
          </p:nvSpPr>
          <p:spPr bwMode="auto">
            <a:xfrm>
              <a:off x="1440" y="1296"/>
              <a:ext cx="1482" cy="7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grpSp>
      <p:grpSp>
        <p:nvGrpSpPr>
          <p:cNvPr id="11" name="Group 34"/>
          <p:cNvGrpSpPr>
            <a:grpSpLocks/>
          </p:cNvGrpSpPr>
          <p:nvPr/>
        </p:nvGrpSpPr>
        <p:grpSpPr bwMode="auto">
          <a:xfrm>
            <a:off x="4152448" y="3757608"/>
            <a:ext cx="3343275" cy="428625"/>
            <a:chOff x="1632" y="1572"/>
            <a:chExt cx="2808" cy="360"/>
          </a:xfrm>
        </p:grpSpPr>
        <p:sp>
          <p:nvSpPr>
            <p:cNvPr id="12" name="Line 27"/>
            <p:cNvSpPr>
              <a:spLocks noChangeShapeType="1"/>
            </p:cNvSpPr>
            <p:nvPr/>
          </p:nvSpPr>
          <p:spPr bwMode="auto">
            <a:xfrm flipV="1">
              <a:off x="1632" y="1572"/>
              <a:ext cx="1302" cy="108"/>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3" name="Line 28"/>
            <p:cNvSpPr>
              <a:spLocks noChangeShapeType="1"/>
            </p:cNvSpPr>
            <p:nvPr/>
          </p:nvSpPr>
          <p:spPr bwMode="auto">
            <a:xfrm>
              <a:off x="1632" y="1680"/>
              <a:ext cx="1302" cy="6"/>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4" name="Line 29"/>
            <p:cNvSpPr>
              <a:spLocks noChangeShapeType="1"/>
            </p:cNvSpPr>
            <p:nvPr/>
          </p:nvSpPr>
          <p:spPr bwMode="auto">
            <a:xfrm>
              <a:off x="1632" y="1680"/>
              <a:ext cx="2808" cy="192"/>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15" name="Line 30"/>
            <p:cNvSpPr>
              <a:spLocks noChangeShapeType="1"/>
            </p:cNvSpPr>
            <p:nvPr/>
          </p:nvSpPr>
          <p:spPr bwMode="auto">
            <a:xfrm>
              <a:off x="1632" y="1680"/>
              <a:ext cx="1302" cy="252"/>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grpSp>
      <p:sp>
        <p:nvSpPr>
          <p:cNvPr id="16" name="Oval 31"/>
          <p:cNvSpPr>
            <a:spLocks noChangeArrowheads="1"/>
          </p:cNvSpPr>
          <p:nvPr/>
        </p:nvSpPr>
        <p:spPr bwMode="auto">
          <a:xfrm>
            <a:off x="3890511" y="3405183"/>
            <a:ext cx="57150" cy="57150"/>
          </a:xfrm>
          <a:prstGeom prst="ellipse">
            <a:avLst/>
          </a:prstGeom>
          <a:solidFill>
            <a:srgbClr val="FF0000"/>
          </a:solidFill>
          <a:ln w="9525">
            <a:solidFill>
              <a:schemeClr val="tx1"/>
            </a:solidFill>
            <a:round/>
            <a:headEnd/>
            <a:tailEnd/>
          </a:ln>
        </p:spPr>
        <p:txBody>
          <a:bodyPr wrap="none" anchor="ctr"/>
          <a:lstStyle/>
          <a:p>
            <a:endParaRPr lang="zh-CN" altLang="zh-CN" sz="1350">
              <a:latin typeface="Calibri" pitchFamily="34" charset="0"/>
            </a:endParaRPr>
          </a:p>
        </p:txBody>
      </p:sp>
      <p:sp>
        <p:nvSpPr>
          <p:cNvPr id="17" name="Oval 32"/>
          <p:cNvSpPr>
            <a:spLocks noChangeArrowheads="1"/>
          </p:cNvSpPr>
          <p:nvPr/>
        </p:nvSpPr>
        <p:spPr bwMode="auto">
          <a:xfrm>
            <a:off x="4128636" y="3861192"/>
            <a:ext cx="57150" cy="57150"/>
          </a:xfrm>
          <a:prstGeom prst="ellipse">
            <a:avLst/>
          </a:prstGeom>
          <a:solidFill>
            <a:schemeClr val="folHlink"/>
          </a:solidFill>
          <a:ln w="9525">
            <a:solidFill>
              <a:schemeClr val="tx1"/>
            </a:solidFill>
            <a:round/>
            <a:headEnd/>
            <a:tailEnd/>
          </a:ln>
        </p:spPr>
        <p:txBody>
          <a:bodyPr wrap="none" anchor="ctr"/>
          <a:lstStyle/>
          <a:p>
            <a:endParaRPr lang="zh-CN" altLang="zh-CN" sz="1350">
              <a:latin typeface="Calibri" pitchFamily="34" charset="0"/>
            </a:endParaRPr>
          </a:p>
        </p:txBody>
      </p:sp>
    </p:spTree>
    <p:extLst>
      <p:ext uri="{BB962C8B-B14F-4D97-AF65-F5344CB8AC3E}">
        <p14:creationId xmlns:p14="http://schemas.microsoft.com/office/powerpoint/2010/main" val="60363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1.2.1</a:t>
            </a:r>
            <a:r>
              <a:rPr lang="zh-CN" altLang="en-US" b="1" dirty="0">
                <a:solidFill>
                  <a:srgbClr val="C00000"/>
                </a:solidFill>
              </a:rPr>
              <a:t> 图像形成</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p"/>
            </a:pPr>
            <a:r>
              <a:rPr lang="zh-CN" altLang="en-US" sz="2800" b="1" dirty="0">
                <a:solidFill>
                  <a:schemeClr val="accent1">
                    <a:lumMod val="75000"/>
                  </a:schemeClr>
                </a:solidFill>
              </a:rPr>
              <a:t>针孔相机</a:t>
            </a:r>
          </a:p>
          <a:p>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880" y="3699511"/>
            <a:ext cx="6057900" cy="202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5"/>
          <p:cNvSpPr>
            <a:spLocks noChangeShapeType="1"/>
          </p:cNvSpPr>
          <p:nvPr/>
        </p:nvSpPr>
        <p:spPr bwMode="auto">
          <a:xfrm>
            <a:off x="3802380" y="3406340"/>
            <a:ext cx="177165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6" name="Line 6"/>
          <p:cNvSpPr>
            <a:spLocks noChangeShapeType="1"/>
          </p:cNvSpPr>
          <p:nvPr/>
        </p:nvSpPr>
        <p:spPr bwMode="auto">
          <a:xfrm>
            <a:off x="3802380" y="3413760"/>
            <a:ext cx="0" cy="685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7" name="Line 7"/>
          <p:cNvSpPr>
            <a:spLocks noChangeShapeType="1"/>
          </p:cNvSpPr>
          <p:nvPr/>
        </p:nvSpPr>
        <p:spPr bwMode="auto">
          <a:xfrm>
            <a:off x="5574030" y="3413760"/>
            <a:ext cx="0" cy="800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8" name="Text Box 8"/>
          <p:cNvSpPr txBox="1">
            <a:spLocks noChangeArrowheads="1"/>
          </p:cNvSpPr>
          <p:nvPr/>
        </p:nvSpPr>
        <p:spPr bwMode="auto">
          <a:xfrm>
            <a:off x="4145280" y="2956560"/>
            <a:ext cx="248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t>f</a:t>
            </a:r>
          </a:p>
        </p:txBody>
      </p:sp>
      <p:sp>
        <p:nvSpPr>
          <p:cNvPr id="9" name="Text Box 9"/>
          <p:cNvSpPr txBox="1">
            <a:spLocks noChangeArrowheads="1"/>
          </p:cNvSpPr>
          <p:nvPr/>
        </p:nvSpPr>
        <p:spPr bwMode="auto">
          <a:xfrm>
            <a:off x="3916680" y="5928361"/>
            <a:ext cx="14863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t>f = </a:t>
            </a:r>
            <a:r>
              <a:rPr lang="zh-CN" altLang="en-US"/>
              <a:t>焦距</a:t>
            </a:r>
            <a:endParaRPr lang="en-US" altLang="zh-CN"/>
          </a:p>
          <a:p>
            <a:pPr eaLnBrk="1" hangingPunct="1"/>
            <a:r>
              <a:rPr lang="en-US" altLang="zh-CN"/>
              <a:t>c = </a:t>
            </a:r>
            <a:r>
              <a:rPr lang="zh-CN" altLang="en-US"/>
              <a:t>相机中心</a:t>
            </a:r>
            <a:endParaRPr lang="en-US" altLang="zh-CN"/>
          </a:p>
        </p:txBody>
      </p:sp>
      <p:sp>
        <p:nvSpPr>
          <p:cNvPr id="10" name="Text Box 10"/>
          <p:cNvSpPr txBox="1">
            <a:spLocks noChangeArrowheads="1"/>
          </p:cNvSpPr>
          <p:nvPr/>
        </p:nvSpPr>
        <p:spPr bwMode="auto">
          <a:xfrm>
            <a:off x="5745480" y="432816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t>c</a:t>
            </a:r>
          </a:p>
        </p:txBody>
      </p:sp>
    </p:spTree>
    <p:extLst>
      <p:ext uri="{BB962C8B-B14F-4D97-AF65-F5344CB8AC3E}">
        <p14:creationId xmlns:p14="http://schemas.microsoft.com/office/powerpoint/2010/main" val="3735580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1.2.1</a:t>
            </a:r>
            <a:r>
              <a:rPr lang="zh-CN" altLang="en-US" b="1" dirty="0">
                <a:solidFill>
                  <a:srgbClr val="C00000"/>
                </a:solidFill>
              </a:rPr>
              <a:t> 图像形成</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800" dirty="0"/>
              <a:t>暗箱</a:t>
            </a:r>
            <a:r>
              <a:rPr lang="en-US" altLang="zh-CN" sz="2800" dirty="0"/>
              <a:t>: </a:t>
            </a:r>
            <a:r>
              <a:rPr lang="zh-CN" altLang="en-US" sz="2800" dirty="0"/>
              <a:t>相机</a:t>
            </a:r>
            <a:r>
              <a:rPr lang="zh-CN" altLang="en-US" sz="2800" dirty="0" smtClean="0"/>
              <a:t>前身</a:t>
            </a:r>
            <a:endParaRPr lang="en-US" altLang="zh-CN" sz="2800" dirty="0" smtClean="0"/>
          </a:p>
          <a:p>
            <a:pPr>
              <a:buFont typeface="Wingdings" panose="05000000000000000000" pitchFamily="2" charset="2"/>
              <a:buChar char="u"/>
            </a:pPr>
            <a:r>
              <a:rPr lang="zh-CN" altLang="en-US" sz="2400" dirty="0"/>
              <a:t>中国（公元前</a:t>
            </a:r>
            <a:r>
              <a:rPr lang="en-US" altLang="zh-CN" sz="2400" dirty="0"/>
              <a:t>470</a:t>
            </a:r>
            <a:r>
              <a:rPr lang="zh-CN" altLang="en-US" sz="2400" dirty="0"/>
              <a:t>年）和希腊（公元前</a:t>
            </a:r>
            <a:r>
              <a:rPr lang="en-US" altLang="zh-CN" sz="2400" dirty="0"/>
              <a:t>390</a:t>
            </a:r>
            <a:r>
              <a:rPr lang="zh-CN" altLang="en-US" sz="2400" dirty="0"/>
              <a:t>年）</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313" y="3697141"/>
            <a:ext cx="3307556" cy="202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3791391" y="579025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zh-CN" altLang="en-US"/>
              <a:t>暗箱</a:t>
            </a:r>
            <a:endParaRPr lang="en-US" altLang="zh-CN"/>
          </a:p>
        </p:txBody>
      </p:sp>
      <p:sp>
        <p:nvSpPr>
          <p:cNvPr id="6" name="TextBox 7"/>
          <p:cNvSpPr txBox="1">
            <a:spLocks noChangeArrowheads="1"/>
          </p:cNvSpPr>
          <p:nvPr/>
        </p:nvSpPr>
        <p:spPr bwMode="auto">
          <a:xfrm>
            <a:off x="6054108" y="5790259"/>
            <a:ext cx="2557110"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dirty="0"/>
              <a:t>UNC Chapel Hill</a:t>
            </a:r>
            <a:r>
              <a:rPr lang="zh-CN" altLang="en-US" dirty="0"/>
              <a:t>的暗室</a:t>
            </a:r>
            <a:endParaRPr lang="en-US" altLang="zh-CN" dirty="0"/>
          </a:p>
          <a:p>
            <a:pPr algn="ctr" eaLnBrk="1" hangingPunct="1"/>
            <a:endParaRPr lang="en-US" altLang="zh-CN" sz="825" dirty="0"/>
          </a:p>
          <a:p>
            <a:pPr algn="ctr" eaLnBrk="1" hangingPunct="1"/>
            <a:r>
              <a:rPr lang="en-US" altLang="zh-CN" sz="825" dirty="0"/>
              <a:t>Photo by Seth </a:t>
            </a:r>
            <a:r>
              <a:rPr lang="en-US" altLang="zh-CN" sz="825" dirty="0" err="1"/>
              <a:t>Ilys</a:t>
            </a:r>
            <a:endParaRPr lang="en-US" altLang="zh-CN" sz="825"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212" y="3790009"/>
            <a:ext cx="2800350" cy="2007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23859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1.2.1</a:t>
            </a:r>
            <a:r>
              <a:rPr lang="zh-CN" altLang="en-US" b="1" dirty="0">
                <a:solidFill>
                  <a:srgbClr val="C00000"/>
                </a:solidFill>
              </a:rPr>
              <a:t> 图像形成</a:t>
            </a:r>
            <a:endParaRPr lang="zh-CN" altLang="en-US" dirty="0"/>
          </a:p>
        </p:txBody>
      </p:sp>
      <p:sp>
        <p:nvSpPr>
          <p:cNvPr id="4" name="Content Placeholder 2"/>
          <p:cNvSpPr txBox="1">
            <a:spLocks/>
          </p:cNvSpPr>
          <p:nvPr/>
        </p:nvSpPr>
        <p:spPr>
          <a:xfrm>
            <a:off x="2800350" y="2133600"/>
            <a:ext cx="3890010" cy="123155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charset="0"/>
              <a:buNone/>
              <a:defRPr/>
            </a:pPr>
            <a:r>
              <a:rPr lang="en-US" dirty="0" smtClean="0"/>
              <a:t>	</a:t>
            </a:r>
            <a:r>
              <a:rPr lang="zh-CN" altLang="en-US" sz="3200" dirty="0" smtClean="0">
                <a:latin typeface="微软雅黑" panose="020B0503020204020204" pitchFamily="34" charset="-122"/>
                <a:ea typeface="微软雅黑" panose="020B0503020204020204" pitchFamily="34" charset="-122"/>
              </a:rPr>
              <a:t>现存的最老照片</a:t>
            </a:r>
            <a:endParaRPr lang="en-US" sz="3200" dirty="0" smtClean="0">
              <a:latin typeface="微软雅黑" panose="020B0503020204020204" pitchFamily="34" charset="-122"/>
              <a:ea typeface="微软雅黑" panose="020B0503020204020204" pitchFamily="34" charset="-122"/>
            </a:endParaRPr>
          </a:p>
          <a:p>
            <a:pPr lvl="1">
              <a:buFont typeface="Arial" charset="0"/>
              <a:buChar char="–"/>
              <a:defRPr/>
            </a:pPr>
            <a:r>
              <a:rPr lang="zh-CN" altLang="en-US" sz="2400" dirty="0" smtClean="0"/>
              <a:t>花了</a:t>
            </a:r>
            <a:r>
              <a:rPr lang="en-US" altLang="zh-CN" sz="2400" dirty="0" smtClean="0"/>
              <a:t>8</a:t>
            </a:r>
            <a:r>
              <a:rPr lang="zh-CN" altLang="en-US" sz="2400" dirty="0" smtClean="0"/>
              <a:t>小时在锡盘上成像</a:t>
            </a:r>
            <a:endParaRPr lang="en-US" sz="2400" dirty="0"/>
          </a:p>
        </p:txBody>
      </p:sp>
      <p:pic>
        <p:nvPicPr>
          <p:cNvPr id="5" name="Picture 3" descr="http://www.anomalies-unlimited.com/Odd%20Pics%202/Images/1P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655" y="3508977"/>
            <a:ext cx="3259518" cy="240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3558359" y="6055045"/>
            <a:ext cx="181011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sz="1350" dirty="0"/>
              <a:t>Joseph Niepce, 1826</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768" y="3572640"/>
            <a:ext cx="3562350" cy="23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8"/>
          <p:cNvSpPr txBox="1">
            <a:spLocks noChangeArrowheads="1"/>
          </p:cNvSpPr>
          <p:nvPr/>
        </p:nvSpPr>
        <p:spPr bwMode="auto">
          <a:xfrm>
            <a:off x="7301319" y="2241397"/>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zh-CN" altLang="en-US" sz="2800" dirty="0">
                <a:latin typeface="微软雅黑" panose="020B0503020204020204" pitchFamily="34" charset="-122"/>
                <a:ea typeface="微软雅黑" panose="020B0503020204020204" pitchFamily="34" charset="-122"/>
              </a:rPr>
              <a:t>第一张照片的照片</a:t>
            </a:r>
            <a:endParaRPr lang="en-US" altLang="zh-CN" sz="2800" dirty="0">
              <a:latin typeface="微软雅黑" panose="020B0503020204020204" pitchFamily="34" charset="-122"/>
              <a:ea typeface="微软雅黑" panose="020B0503020204020204" pitchFamily="34" charset="-122"/>
            </a:endParaRPr>
          </a:p>
        </p:txBody>
      </p:sp>
      <p:sp>
        <p:nvSpPr>
          <p:cNvPr id="9" name="TextBox 9"/>
          <p:cNvSpPr txBox="1">
            <a:spLocks noChangeArrowheads="1"/>
          </p:cNvSpPr>
          <p:nvPr/>
        </p:nvSpPr>
        <p:spPr bwMode="auto">
          <a:xfrm>
            <a:off x="8056532" y="6059810"/>
            <a:ext cx="14511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zh-CN" altLang="en-US" sz="1350" dirty="0"/>
              <a:t>保存在</a:t>
            </a:r>
            <a:r>
              <a:rPr lang="en-US" altLang="zh-CN" sz="1350" dirty="0"/>
              <a:t>UT Austin</a:t>
            </a:r>
          </a:p>
        </p:txBody>
      </p:sp>
    </p:spTree>
    <p:extLst>
      <p:ext uri="{BB962C8B-B14F-4D97-AF65-F5344CB8AC3E}">
        <p14:creationId xmlns:p14="http://schemas.microsoft.com/office/powerpoint/2010/main" val="27288706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1.2.2</a:t>
            </a:r>
            <a:r>
              <a:rPr lang="zh-CN" altLang="en-US" b="1" dirty="0" smtClean="0">
                <a:solidFill>
                  <a:srgbClr val="C00000"/>
                </a:solidFill>
              </a:rPr>
              <a:t> 图像、数字图像与像素</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800" dirty="0"/>
              <a:t>图像：定义为二维函数𝑓</a:t>
            </a:r>
            <a:r>
              <a:rPr lang="en-US" altLang="zh-CN" sz="2800" dirty="0"/>
              <a:t>(</a:t>
            </a:r>
            <a:r>
              <a:rPr lang="zh-CN" altLang="en-US" sz="2800" dirty="0"/>
              <a:t>𝑥</a:t>
            </a:r>
            <a:r>
              <a:rPr lang="en-US" altLang="zh-CN" sz="2800" dirty="0"/>
              <a:t>,</a:t>
            </a:r>
            <a:r>
              <a:rPr lang="zh-CN" altLang="en-US" sz="2800" dirty="0"/>
              <a:t>𝑦</a:t>
            </a:r>
            <a:r>
              <a:rPr lang="en-US" altLang="zh-CN" sz="2800" dirty="0"/>
              <a:t>),</a:t>
            </a:r>
            <a:r>
              <a:rPr lang="zh-CN" altLang="en-US" sz="2800" dirty="0"/>
              <a:t>其中，𝑥</a:t>
            </a:r>
            <a:r>
              <a:rPr lang="en-US" altLang="zh-CN" sz="2800" dirty="0"/>
              <a:t>,</a:t>
            </a:r>
            <a:r>
              <a:rPr lang="zh-CN" altLang="en-US" sz="2800" dirty="0"/>
              <a:t>𝑦是空间坐标，𝑓</a:t>
            </a:r>
            <a:r>
              <a:rPr lang="en-US" altLang="zh-CN" sz="2800" dirty="0"/>
              <a:t>(</a:t>
            </a:r>
            <a:r>
              <a:rPr lang="zh-CN" altLang="en-US" sz="2800" dirty="0"/>
              <a:t>𝑥</a:t>
            </a:r>
            <a:r>
              <a:rPr lang="en-US" altLang="zh-CN" sz="2800" dirty="0"/>
              <a:t>,</a:t>
            </a:r>
            <a:r>
              <a:rPr lang="zh-CN" altLang="en-US" sz="2800" dirty="0"/>
              <a:t>𝑦</a:t>
            </a:r>
            <a:r>
              <a:rPr lang="en-US" altLang="zh-CN" sz="2800" dirty="0"/>
              <a:t>)</a:t>
            </a:r>
            <a:r>
              <a:rPr lang="zh-CN" altLang="en-US" sz="2800" dirty="0"/>
              <a:t>是点（𝑥</a:t>
            </a:r>
            <a:r>
              <a:rPr lang="en-US" altLang="zh-CN" sz="2800" dirty="0"/>
              <a:t>,</a:t>
            </a:r>
            <a:r>
              <a:rPr lang="zh-CN" altLang="en-US" sz="2800" dirty="0"/>
              <a:t>𝑦）的幅</a:t>
            </a:r>
            <a:r>
              <a:rPr lang="zh-CN" altLang="en-US" sz="2800" dirty="0" smtClean="0"/>
              <a:t>值。</a:t>
            </a:r>
            <a:endParaRPr lang="en-US" altLang="zh-CN" sz="2800" dirty="0" smtClean="0"/>
          </a:p>
          <a:p>
            <a:pPr>
              <a:buFont typeface="Wingdings" panose="05000000000000000000" pitchFamily="2" charset="2"/>
              <a:buChar char="u"/>
            </a:pPr>
            <a:r>
              <a:rPr lang="zh-CN" altLang="en-US" sz="2400" dirty="0"/>
              <a:t>灰度图像是一个二维灰度（或亮度）函数𝑓</a:t>
            </a:r>
            <a:r>
              <a:rPr lang="en-US" altLang="zh-CN" sz="2400" dirty="0"/>
              <a:t>(</a:t>
            </a:r>
            <a:r>
              <a:rPr lang="zh-CN" altLang="en-US" sz="2400" dirty="0"/>
              <a:t>𝑥</a:t>
            </a:r>
            <a:r>
              <a:rPr lang="en-US" altLang="zh-CN" sz="2400" dirty="0"/>
              <a:t>,</a:t>
            </a:r>
            <a:r>
              <a:rPr lang="zh-CN" altLang="en-US" sz="2400" dirty="0"/>
              <a:t>𝑦</a:t>
            </a:r>
            <a:r>
              <a:rPr lang="en-US" altLang="zh-CN" sz="2400" dirty="0"/>
              <a:t>)</a:t>
            </a:r>
          </a:p>
          <a:p>
            <a:pPr>
              <a:buFont typeface="Wingdings" panose="05000000000000000000" pitchFamily="2" charset="2"/>
              <a:buChar char="u"/>
            </a:pPr>
            <a:r>
              <a:rPr lang="zh-CN" altLang="en-US" sz="2400" dirty="0"/>
              <a:t>彩色图像由三个（如𝑅𝐺𝐵</a:t>
            </a:r>
            <a:r>
              <a:rPr lang="en-US" altLang="zh-CN" sz="2400" dirty="0"/>
              <a:t>,</a:t>
            </a:r>
            <a:r>
              <a:rPr lang="zh-CN" altLang="en-US" sz="2400" dirty="0"/>
              <a:t>𝐻𝑆𝑉）二维灰度（或亮度）函数𝑓</a:t>
            </a:r>
            <a:r>
              <a:rPr lang="en-US" altLang="zh-CN" sz="2400" dirty="0"/>
              <a:t>(</a:t>
            </a:r>
            <a:r>
              <a:rPr lang="zh-CN" altLang="en-US" sz="2400" dirty="0"/>
              <a:t>𝑥</a:t>
            </a:r>
            <a:r>
              <a:rPr lang="en-US" altLang="zh-CN" sz="2400" dirty="0"/>
              <a:t>,</a:t>
            </a:r>
            <a:r>
              <a:rPr lang="zh-CN" altLang="en-US" sz="2400" dirty="0"/>
              <a:t>𝑦</a:t>
            </a:r>
            <a:r>
              <a:rPr lang="en-US" altLang="zh-CN" sz="2400" dirty="0"/>
              <a:t>)</a:t>
            </a:r>
            <a:r>
              <a:rPr lang="zh-CN" altLang="en-US" sz="2400" dirty="0"/>
              <a:t>组成</a:t>
            </a:r>
          </a:p>
        </p:txBody>
      </p:sp>
      <p:sp>
        <p:nvSpPr>
          <p:cNvPr id="4" name="object 6">
            <a:extLst>
              <a:ext uri="{FF2B5EF4-FFF2-40B4-BE49-F238E27FC236}">
                <a16:creationId xmlns="" xmlns:a16="http://schemas.microsoft.com/office/drawing/2014/main" id="{2332E2FE-7776-432A-B542-88DB8FF88F81}"/>
              </a:ext>
            </a:extLst>
          </p:cNvPr>
          <p:cNvSpPr/>
          <p:nvPr/>
        </p:nvSpPr>
        <p:spPr>
          <a:xfrm>
            <a:off x="4110648" y="4451062"/>
            <a:ext cx="2214563" cy="2276284"/>
          </a:xfrm>
          <a:prstGeom prst="rect">
            <a:avLst/>
          </a:prstGeom>
          <a:blipFill>
            <a:blip r:embed="rId2" cstate="print"/>
            <a:stretch>
              <a:fillRect/>
            </a:stretch>
          </a:blipFill>
        </p:spPr>
        <p:txBody>
          <a:bodyPr wrap="square" lIns="0" tIns="0" rIns="0" bIns="0" rtlCol="0"/>
          <a:lstStyle/>
          <a:p>
            <a:endParaRPr sz="1350"/>
          </a:p>
        </p:txBody>
      </p:sp>
      <p:sp>
        <p:nvSpPr>
          <p:cNvPr id="5" name="object 7">
            <a:extLst>
              <a:ext uri="{FF2B5EF4-FFF2-40B4-BE49-F238E27FC236}">
                <a16:creationId xmlns="" xmlns:a16="http://schemas.microsoft.com/office/drawing/2014/main" id="{C3CD07DA-F6A5-4058-B591-F1F7BFD03EC0}"/>
              </a:ext>
            </a:extLst>
          </p:cNvPr>
          <p:cNvSpPr/>
          <p:nvPr/>
        </p:nvSpPr>
        <p:spPr>
          <a:xfrm>
            <a:off x="7603790" y="4467760"/>
            <a:ext cx="2214563" cy="2276284"/>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17481753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1.2.2</a:t>
            </a:r>
            <a:r>
              <a:rPr lang="zh-CN" altLang="en-US" b="1" dirty="0">
                <a:solidFill>
                  <a:srgbClr val="C00000"/>
                </a:solidFill>
              </a:rPr>
              <a:t> 图像、数字图像与像素</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800" dirty="0" smtClean="0"/>
                  <a:t>数字图像：像素组成的二维排列，可以用矩阵表示</a:t>
                </a:r>
                <a:endParaRPr lang="en-US" altLang="zh-CN" sz="2800" dirty="0" smtClean="0"/>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cs typeface="NSimSun"/>
                        </a:rPr>
                        <m:t>𝑓</m:t>
                      </m:r>
                      <m:d>
                        <m:dPr>
                          <m:ctrlPr>
                            <a:rPr lang="en-US" altLang="zh-CN" sz="2800" i="1">
                              <a:latin typeface="Cambria Math" panose="02040503050406030204" pitchFamily="18" charset="0"/>
                              <a:cs typeface="NSimSun"/>
                            </a:rPr>
                          </m:ctrlPr>
                        </m:dPr>
                        <m:e>
                          <m:r>
                            <a:rPr lang="en-US" altLang="zh-CN" sz="2800" i="1">
                              <a:latin typeface="Cambria Math" panose="02040503050406030204" pitchFamily="18" charset="0"/>
                              <a:cs typeface="NSimSun"/>
                            </a:rPr>
                            <m:t>𝑥</m:t>
                          </m:r>
                          <m:r>
                            <a:rPr lang="en-US" altLang="zh-CN" sz="2800" i="1">
                              <a:latin typeface="Cambria Math" panose="02040503050406030204" pitchFamily="18" charset="0"/>
                              <a:cs typeface="NSimSun"/>
                            </a:rPr>
                            <m:t>,</m:t>
                          </m:r>
                          <m:r>
                            <a:rPr lang="en-US" altLang="zh-CN" sz="2800" i="1">
                              <a:latin typeface="Cambria Math" panose="02040503050406030204" pitchFamily="18" charset="0"/>
                              <a:cs typeface="NSimSun"/>
                            </a:rPr>
                            <m:t>𝑦</m:t>
                          </m:r>
                        </m:e>
                      </m:d>
                      <m:r>
                        <a:rPr lang="en-US" altLang="zh-CN" sz="2800" i="1">
                          <a:latin typeface="Cambria Math" panose="02040503050406030204" pitchFamily="18" charset="0"/>
                          <a:cs typeface="NSimSun"/>
                        </a:rPr>
                        <m:t>=</m:t>
                      </m:r>
                      <m:d>
                        <m:dPr>
                          <m:begChr m:val="["/>
                          <m:endChr m:val="]"/>
                          <m:ctrlPr>
                            <a:rPr lang="en-US" altLang="zh-CN" sz="2800" i="1">
                              <a:latin typeface="Cambria Math" panose="02040503050406030204" pitchFamily="18" charset="0"/>
                              <a:cs typeface="NSimSun"/>
                            </a:rPr>
                          </m:ctrlPr>
                        </m:dPr>
                        <m:e>
                          <m:m>
                            <m:mPr>
                              <m:mcs>
                                <m:mc>
                                  <m:mcPr>
                                    <m:count m:val="3"/>
                                    <m:mcJc m:val="center"/>
                                  </m:mcPr>
                                </m:mc>
                              </m:mcs>
                              <m:ctrlPr>
                                <a:rPr lang="en-US" altLang="zh-CN" sz="2800" i="1">
                                  <a:latin typeface="Cambria Math" panose="02040503050406030204" pitchFamily="18" charset="0"/>
                                  <a:cs typeface="NSimSun"/>
                                </a:rPr>
                              </m:ctrlPr>
                            </m:mPr>
                            <m:mr>
                              <m:e>
                                <m:r>
                                  <m:rPr>
                                    <m:brk m:alnAt="7"/>
                                  </m:rPr>
                                  <a:rPr lang="en-US" altLang="zh-CN" sz="2800" i="1">
                                    <a:latin typeface="Cambria Math" panose="02040503050406030204" pitchFamily="18" charset="0"/>
                                    <a:cs typeface="NSimSun"/>
                                  </a:rPr>
                                  <m:t>𝑓</m:t>
                                </m:r>
                                <m:r>
                                  <a:rPr lang="en-US" altLang="zh-CN" sz="2800" i="1">
                                    <a:latin typeface="Cambria Math" panose="02040503050406030204" pitchFamily="18" charset="0"/>
                                    <a:cs typeface="NSimSun"/>
                                  </a:rPr>
                                  <m:t>(0,0)</m:t>
                                </m:r>
                              </m:e>
                              <m:e>
                                <m:r>
                                  <a:rPr lang="en-US" altLang="zh-CN" sz="2800" i="1">
                                    <a:latin typeface="Cambria Math" panose="02040503050406030204" pitchFamily="18" charset="0"/>
                                    <a:cs typeface="NSimSun"/>
                                  </a:rPr>
                                  <m:t>⋯</m:t>
                                </m:r>
                              </m:e>
                              <m:e>
                                <m:r>
                                  <a:rPr lang="en-US" altLang="zh-CN" sz="2800" i="1">
                                    <a:latin typeface="Cambria Math" panose="02040503050406030204" pitchFamily="18" charset="0"/>
                                    <a:cs typeface="NSimSun"/>
                                  </a:rPr>
                                  <m:t>𝑓</m:t>
                                </m:r>
                                <m:r>
                                  <a:rPr lang="en-US" altLang="zh-CN" sz="2800" i="1">
                                    <a:latin typeface="Cambria Math" panose="02040503050406030204" pitchFamily="18" charset="0"/>
                                    <a:cs typeface="NSimSun"/>
                                  </a:rPr>
                                  <m:t>(0,</m:t>
                                </m:r>
                                <m:r>
                                  <a:rPr lang="en-US" altLang="zh-CN" sz="2800" i="1">
                                    <a:latin typeface="Cambria Math" panose="02040503050406030204" pitchFamily="18" charset="0"/>
                                    <a:cs typeface="NSimSun"/>
                                  </a:rPr>
                                  <m:t>𝑁</m:t>
                                </m:r>
                                <m:r>
                                  <a:rPr lang="en-US" altLang="zh-CN" sz="2800" i="1">
                                    <a:latin typeface="Cambria Math" panose="02040503050406030204" pitchFamily="18" charset="0"/>
                                    <a:cs typeface="NSimSun"/>
                                  </a:rPr>
                                  <m:t>−1)</m:t>
                                </m:r>
                              </m:e>
                            </m:mr>
                            <m:mr>
                              <m:e>
                                <m:r>
                                  <a:rPr lang="en-US" altLang="zh-CN" sz="2800" i="1">
                                    <a:latin typeface="Cambria Math" panose="02040503050406030204" pitchFamily="18" charset="0"/>
                                    <a:cs typeface="NSimSun"/>
                                  </a:rPr>
                                  <m:t>⋮</m:t>
                                </m:r>
                              </m:e>
                              <m:e>
                                <m:r>
                                  <a:rPr lang="en-US" altLang="zh-CN" sz="2800" i="1">
                                    <a:latin typeface="Cambria Math" panose="02040503050406030204" pitchFamily="18" charset="0"/>
                                    <a:cs typeface="NSimSun"/>
                                  </a:rPr>
                                  <m:t>⋱</m:t>
                                </m:r>
                              </m:e>
                              <m:e>
                                <m:r>
                                  <a:rPr lang="en-US" altLang="zh-CN" sz="2800" i="1">
                                    <a:latin typeface="Cambria Math" panose="02040503050406030204" pitchFamily="18" charset="0"/>
                                    <a:cs typeface="NSimSun"/>
                                  </a:rPr>
                                  <m:t>⋮</m:t>
                                </m:r>
                              </m:e>
                            </m:mr>
                            <m:mr>
                              <m:e>
                                <m:r>
                                  <a:rPr lang="en-US" altLang="zh-CN" sz="2800" i="1">
                                    <a:latin typeface="Cambria Math" panose="02040503050406030204" pitchFamily="18" charset="0"/>
                                    <a:cs typeface="NSimSun"/>
                                  </a:rPr>
                                  <m:t>𝑓</m:t>
                                </m:r>
                                <m:r>
                                  <a:rPr lang="en-US" altLang="zh-CN" sz="2800" i="1">
                                    <a:latin typeface="Cambria Math" panose="02040503050406030204" pitchFamily="18" charset="0"/>
                                    <a:cs typeface="NSimSun"/>
                                  </a:rPr>
                                  <m:t>(</m:t>
                                </m:r>
                                <m:r>
                                  <a:rPr lang="en-US" altLang="zh-CN" sz="2800" i="1">
                                    <a:latin typeface="Cambria Math" panose="02040503050406030204" pitchFamily="18" charset="0"/>
                                    <a:cs typeface="NSimSun"/>
                                  </a:rPr>
                                  <m:t>𝑀</m:t>
                                </m:r>
                                <m:r>
                                  <a:rPr lang="en-US" altLang="zh-CN" sz="2800" i="1">
                                    <a:latin typeface="Cambria Math" panose="02040503050406030204" pitchFamily="18" charset="0"/>
                                    <a:cs typeface="NSimSun"/>
                                  </a:rPr>
                                  <m:t>−1,0)</m:t>
                                </m:r>
                              </m:e>
                              <m:e>
                                <m:r>
                                  <a:rPr lang="en-US" altLang="zh-CN" sz="2800" i="1">
                                    <a:latin typeface="Cambria Math" panose="02040503050406030204" pitchFamily="18" charset="0"/>
                                    <a:cs typeface="NSimSun"/>
                                  </a:rPr>
                                  <m:t>⋯</m:t>
                                </m:r>
                              </m:e>
                              <m:e>
                                <m:r>
                                  <a:rPr lang="en-US" altLang="zh-CN" sz="2800" i="1">
                                    <a:latin typeface="Cambria Math" panose="02040503050406030204" pitchFamily="18" charset="0"/>
                                    <a:cs typeface="NSimSun"/>
                                  </a:rPr>
                                  <m:t>𝑓</m:t>
                                </m:r>
                                <m:r>
                                  <a:rPr lang="en-US" altLang="zh-CN" sz="2800" i="1">
                                    <a:latin typeface="Cambria Math" panose="02040503050406030204" pitchFamily="18" charset="0"/>
                                    <a:cs typeface="NSimSun"/>
                                  </a:rPr>
                                  <m:t>(</m:t>
                                </m:r>
                                <m:r>
                                  <a:rPr lang="en-US" altLang="zh-CN" sz="2800" i="1">
                                    <a:latin typeface="Cambria Math" panose="02040503050406030204" pitchFamily="18" charset="0"/>
                                    <a:cs typeface="NSimSun"/>
                                  </a:rPr>
                                  <m:t>𝑀</m:t>
                                </m:r>
                                <m:r>
                                  <a:rPr lang="en-US" altLang="zh-CN" sz="2800" i="1">
                                    <a:latin typeface="Cambria Math" panose="02040503050406030204" pitchFamily="18" charset="0"/>
                                    <a:cs typeface="NSimSun"/>
                                  </a:rPr>
                                  <m:t>−1,</m:t>
                                </m:r>
                                <m:r>
                                  <a:rPr lang="en-US" altLang="zh-CN" sz="2800" i="1">
                                    <a:latin typeface="Cambria Math" panose="02040503050406030204" pitchFamily="18" charset="0"/>
                                    <a:cs typeface="NSimSun"/>
                                  </a:rPr>
                                  <m:t>𝑁</m:t>
                                </m:r>
                                <m:r>
                                  <a:rPr lang="en-US" altLang="zh-CN" sz="2800" i="1">
                                    <a:latin typeface="Cambria Math" panose="02040503050406030204" pitchFamily="18" charset="0"/>
                                    <a:cs typeface="NSimSun"/>
                                  </a:rPr>
                                  <m:t>−1)</m:t>
                                </m:r>
                              </m:e>
                            </m:mr>
                          </m:m>
                        </m:e>
                      </m:d>
                      <m:r>
                        <a:rPr lang="en-US" altLang="zh-CN" sz="2800" i="1">
                          <a:latin typeface="Cambria Math" panose="02040503050406030204" pitchFamily="18" charset="0"/>
                          <a:ea typeface="Cambria Math" panose="02040503050406030204" pitchFamily="18" charset="0"/>
                          <a:cs typeface="NSimSun"/>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𝑀</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𝑁</m:t>
                          </m:r>
                        </m:sup>
                      </m:sSup>
                    </m:oMath>
                  </m:oMathPara>
                </a14:m>
                <a:endParaRPr lang="en-US" altLang="zh-CN" sz="2800" dirty="0" smtClean="0"/>
              </a:p>
              <a:p>
                <a:pPr marL="0" indent="0">
                  <a:buNone/>
                </a:pPr>
                <a:endParaRPr lang="en-US" altLang="zh-CN" sz="2800" dirty="0" smtClean="0"/>
              </a:p>
              <a:p>
                <a:pPr>
                  <a:buFont typeface="Wingdings" panose="05000000000000000000" pitchFamily="2" charset="2"/>
                  <a:buChar char="p"/>
                </a:pPr>
                <a:r>
                  <a:rPr lang="zh-CN" altLang="en-US" sz="2800" dirty="0"/>
                  <a:t>对于单色（灰度）图像而言，每个像素的亮度用一个数值来表示，通常数值范围在</a:t>
                </a:r>
                <a:r>
                  <a:rPr lang="en-US" altLang="zh-CN" sz="2800" dirty="0"/>
                  <a:t>0</a:t>
                </a:r>
                <a:r>
                  <a:rPr lang="zh-CN" altLang="en-US" sz="2800" dirty="0"/>
                  <a:t>到</a:t>
                </a:r>
                <a:r>
                  <a:rPr lang="en-US" altLang="zh-CN" sz="2800" dirty="0"/>
                  <a:t>255</a:t>
                </a:r>
                <a:r>
                  <a:rPr lang="zh-CN" altLang="en-US" sz="2800" dirty="0"/>
                  <a:t>之间，</a:t>
                </a:r>
                <a:r>
                  <a:rPr lang="en-US" altLang="zh-CN" sz="2800" dirty="0"/>
                  <a:t>0</a:t>
                </a:r>
                <a:r>
                  <a:rPr lang="zh-CN" altLang="en-US" sz="2800" dirty="0"/>
                  <a:t>表示黑、</a:t>
                </a:r>
                <a:r>
                  <a:rPr lang="en-US" altLang="zh-CN" sz="2800" dirty="0"/>
                  <a:t>255</a:t>
                </a:r>
                <a:r>
                  <a:rPr lang="zh-CN" altLang="en-US" sz="2800" dirty="0"/>
                  <a:t>表示白，其它值表示处于黑白之间的灰度。</a:t>
                </a:r>
                <a:endParaRPr lang="en-US" altLang="zh-CN" sz="2800" dirty="0"/>
              </a:p>
              <a:p>
                <a:pPr marL="0" indent="0">
                  <a:buNone/>
                </a:pP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231" t="-1935" r="-2052" b="-24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3777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1.2.2</a:t>
            </a:r>
            <a:r>
              <a:rPr lang="zh-CN" altLang="en-US" b="1" dirty="0">
                <a:solidFill>
                  <a:srgbClr val="C00000"/>
                </a:solidFill>
              </a:rPr>
              <a:t> 图像、数字图像与像素</a:t>
            </a:r>
            <a:endParaRPr lang="zh-CN" altLang="en-US" dirty="0"/>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u"/>
            </a:pPr>
            <a:r>
              <a:rPr lang="zh-CN" altLang="en-US" sz="2400" dirty="0"/>
              <a:t>彩色图像可以用红、绿、蓝三元组的二维矩阵来表示。 通常，三元组的每个数值也是在</a:t>
            </a:r>
            <a:r>
              <a:rPr lang="en-US" altLang="zh-CN" sz="2400" dirty="0"/>
              <a:t>0</a:t>
            </a:r>
            <a:r>
              <a:rPr lang="zh-CN" altLang="en-US" sz="2400" dirty="0"/>
              <a:t>到</a:t>
            </a:r>
            <a:r>
              <a:rPr lang="en-US" altLang="zh-CN" sz="2400" dirty="0"/>
              <a:t>255</a:t>
            </a:r>
            <a:r>
              <a:rPr lang="zh-CN" altLang="en-US" sz="2400" dirty="0"/>
              <a:t>之间，</a:t>
            </a:r>
            <a:r>
              <a:rPr lang="en-US" altLang="zh-CN" sz="2400" dirty="0"/>
              <a:t>0</a:t>
            </a:r>
            <a:r>
              <a:rPr lang="zh-CN" altLang="en-US" sz="2400" dirty="0"/>
              <a:t>表示相应的基色在该像素中没有，而</a:t>
            </a:r>
            <a:r>
              <a:rPr lang="en-US" altLang="zh-CN" sz="2400" dirty="0"/>
              <a:t>255</a:t>
            </a:r>
            <a:r>
              <a:rPr lang="zh-CN" altLang="en-US" sz="2400" dirty="0"/>
              <a:t>则代表相应的基色在该像素中取得最大值。</a:t>
            </a:r>
          </a:p>
        </p:txBody>
      </p:sp>
      <p:pic>
        <p:nvPicPr>
          <p:cNvPr id="4" name="图片 3"/>
          <p:cNvPicPr>
            <a:picLocks noChangeAspect="1"/>
          </p:cNvPicPr>
          <p:nvPr/>
        </p:nvPicPr>
        <p:blipFill>
          <a:blip r:embed="rId3"/>
          <a:stretch>
            <a:fillRect/>
          </a:stretch>
        </p:blipFill>
        <p:spPr>
          <a:xfrm>
            <a:off x="2828750" y="3762370"/>
            <a:ext cx="2599074" cy="2583510"/>
          </a:xfrm>
          <a:prstGeom prst="rect">
            <a:avLst/>
          </a:prstGeom>
        </p:spPr>
      </p:pic>
      <p:pic>
        <p:nvPicPr>
          <p:cNvPr id="6" name="图片 5"/>
          <p:cNvPicPr>
            <a:picLocks noChangeAspect="1"/>
          </p:cNvPicPr>
          <p:nvPr/>
        </p:nvPicPr>
        <p:blipFill>
          <a:blip r:embed="rId4"/>
          <a:stretch>
            <a:fillRect/>
          </a:stretch>
        </p:blipFill>
        <p:spPr>
          <a:xfrm>
            <a:off x="5767917" y="3761080"/>
            <a:ext cx="2595181" cy="2584800"/>
          </a:xfrm>
          <a:prstGeom prst="rect">
            <a:avLst/>
          </a:prstGeom>
        </p:spPr>
      </p:pic>
      <p:pic>
        <p:nvPicPr>
          <p:cNvPr id="7" name="图片 6"/>
          <p:cNvPicPr>
            <a:picLocks noChangeAspect="1"/>
          </p:cNvPicPr>
          <p:nvPr/>
        </p:nvPicPr>
        <p:blipFill>
          <a:blip r:embed="rId5"/>
          <a:stretch>
            <a:fillRect/>
          </a:stretch>
        </p:blipFill>
        <p:spPr>
          <a:xfrm>
            <a:off x="8703192" y="3761080"/>
            <a:ext cx="2595181" cy="2584800"/>
          </a:xfrm>
          <a:prstGeom prst="rect">
            <a:avLst/>
          </a:prstGeom>
        </p:spPr>
      </p:pic>
    </p:spTree>
    <p:extLst>
      <p:ext uri="{BB962C8B-B14F-4D97-AF65-F5344CB8AC3E}">
        <p14:creationId xmlns:p14="http://schemas.microsoft.com/office/powerpoint/2010/main" val="536383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1.2.2</a:t>
            </a:r>
            <a:r>
              <a:rPr lang="zh-CN" altLang="en-US" b="1" dirty="0">
                <a:solidFill>
                  <a:srgbClr val="C00000"/>
                </a:solidFill>
              </a:rPr>
              <a:t> 图像、数字图像与像素</a:t>
            </a:r>
            <a:endParaRPr lang="zh-CN" altLang="en-US" dirty="0"/>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p"/>
            </a:pPr>
            <a:r>
              <a:rPr lang="zh-CN" altLang="en-US" sz="2800" dirty="0" smtClean="0"/>
              <a:t>数字</a:t>
            </a:r>
            <a:r>
              <a:rPr lang="zh-CN" altLang="en-US" sz="2800" dirty="0"/>
              <a:t>图像由二维的元素组成，每一个元素具有一个特定的位置（𝑥</a:t>
            </a:r>
            <a:r>
              <a:rPr lang="en-US" altLang="zh-CN" sz="2800" dirty="0"/>
              <a:t>,</a:t>
            </a:r>
            <a:r>
              <a:rPr lang="zh-CN" altLang="en-US" sz="2800" dirty="0"/>
              <a:t>𝑦）和幅值𝑓</a:t>
            </a:r>
            <a:r>
              <a:rPr lang="en-US" altLang="zh-CN" sz="2800" dirty="0"/>
              <a:t>(</a:t>
            </a:r>
            <a:r>
              <a:rPr lang="zh-CN" altLang="en-US" sz="2800" dirty="0"/>
              <a:t>𝑥</a:t>
            </a:r>
            <a:r>
              <a:rPr lang="en-US" altLang="zh-CN" sz="2800" dirty="0"/>
              <a:t>,</a:t>
            </a:r>
            <a:r>
              <a:rPr lang="zh-CN" altLang="en-US" sz="2800" dirty="0"/>
              <a:t>𝑦</a:t>
            </a:r>
            <a:r>
              <a:rPr lang="en-US" altLang="zh-CN" sz="2800" dirty="0"/>
              <a:t>),</a:t>
            </a:r>
            <a:r>
              <a:rPr lang="zh-CN" altLang="en-US" sz="2800" dirty="0"/>
              <a:t>这些元素就称为像素</a:t>
            </a:r>
            <a:r>
              <a:rPr lang="en-US" altLang="zh-CN" sz="2800" dirty="0"/>
              <a:t>(</a:t>
            </a:r>
            <a:r>
              <a:rPr lang="zh-CN" altLang="en-US" sz="2800" dirty="0"/>
              <a:t>𝑝𝑖𝑥𝑒𝑙</a:t>
            </a:r>
            <a:r>
              <a:rPr lang="en-US" altLang="zh-CN" sz="2800" dirty="0"/>
              <a:t>)</a:t>
            </a:r>
            <a:r>
              <a:rPr lang="zh-CN" altLang="en-US" sz="2800" dirty="0"/>
              <a:t>或者像元。</a:t>
            </a:r>
          </a:p>
        </p:txBody>
      </p:sp>
      <p:sp>
        <p:nvSpPr>
          <p:cNvPr id="4" name="object 4">
            <a:extLst>
              <a:ext uri="{FF2B5EF4-FFF2-40B4-BE49-F238E27FC236}">
                <a16:creationId xmlns="" xmlns:a16="http://schemas.microsoft.com/office/drawing/2014/main" id="{BD2AF2A5-44F4-4760-8C16-A5AB3C02F3B9}"/>
              </a:ext>
            </a:extLst>
          </p:cNvPr>
          <p:cNvSpPr/>
          <p:nvPr/>
        </p:nvSpPr>
        <p:spPr>
          <a:xfrm>
            <a:off x="4121400" y="3865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5" name="object 5">
            <a:extLst>
              <a:ext uri="{FF2B5EF4-FFF2-40B4-BE49-F238E27FC236}">
                <a16:creationId xmlns="" xmlns:a16="http://schemas.microsoft.com/office/drawing/2014/main" id="{EAC78D29-5175-482B-982B-93F553425CB2}"/>
              </a:ext>
            </a:extLst>
          </p:cNvPr>
          <p:cNvSpPr/>
          <p:nvPr/>
        </p:nvSpPr>
        <p:spPr>
          <a:xfrm>
            <a:off x="41214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6" name="object 6">
            <a:extLst>
              <a:ext uri="{FF2B5EF4-FFF2-40B4-BE49-F238E27FC236}">
                <a16:creationId xmlns="" xmlns:a16="http://schemas.microsoft.com/office/drawing/2014/main" id="{222655B3-68E7-468F-A754-CF606D589B14}"/>
              </a:ext>
            </a:extLst>
          </p:cNvPr>
          <p:cNvSpPr/>
          <p:nvPr/>
        </p:nvSpPr>
        <p:spPr>
          <a:xfrm>
            <a:off x="4350000" y="3865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7" name="object 7">
            <a:extLst>
              <a:ext uri="{FF2B5EF4-FFF2-40B4-BE49-F238E27FC236}">
                <a16:creationId xmlns="" xmlns:a16="http://schemas.microsoft.com/office/drawing/2014/main" id="{C5B3D7AD-FBD2-49FF-9F00-8B4202BB2968}"/>
              </a:ext>
            </a:extLst>
          </p:cNvPr>
          <p:cNvSpPr/>
          <p:nvPr/>
        </p:nvSpPr>
        <p:spPr>
          <a:xfrm>
            <a:off x="43500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8" name="object 8">
            <a:extLst>
              <a:ext uri="{FF2B5EF4-FFF2-40B4-BE49-F238E27FC236}">
                <a16:creationId xmlns="" xmlns:a16="http://schemas.microsoft.com/office/drawing/2014/main" id="{2369A360-8863-424E-92E8-3A83E1E861F9}"/>
              </a:ext>
            </a:extLst>
          </p:cNvPr>
          <p:cNvSpPr/>
          <p:nvPr/>
        </p:nvSpPr>
        <p:spPr>
          <a:xfrm>
            <a:off x="4578600" y="3865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9" name="object 9">
            <a:extLst>
              <a:ext uri="{FF2B5EF4-FFF2-40B4-BE49-F238E27FC236}">
                <a16:creationId xmlns="" xmlns:a16="http://schemas.microsoft.com/office/drawing/2014/main" id="{5AF5B6BF-A13A-4A4A-B57E-982AD2EB8D56}"/>
              </a:ext>
            </a:extLst>
          </p:cNvPr>
          <p:cNvSpPr/>
          <p:nvPr/>
        </p:nvSpPr>
        <p:spPr>
          <a:xfrm>
            <a:off x="45786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0" name="object 10">
            <a:extLst>
              <a:ext uri="{FF2B5EF4-FFF2-40B4-BE49-F238E27FC236}">
                <a16:creationId xmlns="" xmlns:a16="http://schemas.microsoft.com/office/drawing/2014/main" id="{1EE97BE5-659D-4D43-BF31-145ADAA6F6F6}"/>
              </a:ext>
            </a:extLst>
          </p:cNvPr>
          <p:cNvSpPr/>
          <p:nvPr/>
        </p:nvSpPr>
        <p:spPr>
          <a:xfrm>
            <a:off x="4807200" y="3865156"/>
            <a:ext cx="114300" cy="1143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sz="1350"/>
          </a:p>
        </p:txBody>
      </p:sp>
      <p:sp>
        <p:nvSpPr>
          <p:cNvPr id="11" name="object 11">
            <a:extLst>
              <a:ext uri="{FF2B5EF4-FFF2-40B4-BE49-F238E27FC236}">
                <a16:creationId xmlns="" xmlns:a16="http://schemas.microsoft.com/office/drawing/2014/main" id="{8B61CC7E-A6CE-4DC8-8AB2-B59F9CCFBB47}"/>
              </a:ext>
            </a:extLst>
          </p:cNvPr>
          <p:cNvSpPr/>
          <p:nvPr/>
        </p:nvSpPr>
        <p:spPr>
          <a:xfrm>
            <a:off x="4807200" y="3865156"/>
            <a:ext cx="114300" cy="1143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sz="1350"/>
          </a:p>
        </p:txBody>
      </p:sp>
      <p:sp>
        <p:nvSpPr>
          <p:cNvPr id="12" name="object 12">
            <a:extLst>
              <a:ext uri="{FF2B5EF4-FFF2-40B4-BE49-F238E27FC236}">
                <a16:creationId xmlns="" xmlns:a16="http://schemas.microsoft.com/office/drawing/2014/main" id="{BB3988E1-482B-4759-84EC-5D4A153588D6}"/>
              </a:ext>
            </a:extLst>
          </p:cNvPr>
          <p:cNvSpPr/>
          <p:nvPr/>
        </p:nvSpPr>
        <p:spPr>
          <a:xfrm>
            <a:off x="4121400" y="4093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3" name="object 13">
            <a:extLst>
              <a:ext uri="{FF2B5EF4-FFF2-40B4-BE49-F238E27FC236}">
                <a16:creationId xmlns="" xmlns:a16="http://schemas.microsoft.com/office/drawing/2014/main" id="{C42954FB-0586-4E21-A1E0-9442E7D95F5E}"/>
              </a:ext>
            </a:extLst>
          </p:cNvPr>
          <p:cNvSpPr/>
          <p:nvPr/>
        </p:nvSpPr>
        <p:spPr>
          <a:xfrm>
            <a:off x="41214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4" name="object 14">
            <a:extLst>
              <a:ext uri="{FF2B5EF4-FFF2-40B4-BE49-F238E27FC236}">
                <a16:creationId xmlns="" xmlns:a16="http://schemas.microsoft.com/office/drawing/2014/main" id="{D2D9C3C4-8369-4912-B072-79E91171412E}"/>
              </a:ext>
            </a:extLst>
          </p:cNvPr>
          <p:cNvSpPr/>
          <p:nvPr/>
        </p:nvSpPr>
        <p:spPr>
          <a:xfrm>
            <a:off x="4350000" y="4093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5" name="object 15">
            <a:extLst>
              <a:ext uri="{FF2B5EF4-FFF2-40B4-BE49-F238E27FC236}">
                <a16:creationId xmlns="" xmlns:a16="http://schemas.microsoft.com/office/drawing/2014/main" id="{BBD7133D-9862-4C73-80D1-857BE4EA7275}"/>
              </a:ext>
            </a:extLst>
          </p:cNvPr>
          <p:cNvSpPr/>
          <p:nvPr/>
        </p:nvSpPr>
        <p:spPr>
          <a:xfrm>
            <a:off x="43500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6" name="object 16">
            <a:extLst>
              <a:ext uri="{FF2B5EF4-FFF2-40B4-BE49-F238E27FC236}">
                <a16:creationId xmlns="" xmlns:a16="http://schemas.microsoft.com/office/drawing/2014/main" id="{593FDDE8-CF43-46D6-BD98-D92926F260A3}"/>
              </a:ext>
            </a:extLst>
          </p:cNvPr>
          <p:cNvSpPr/>
          <p:nvPr/>
        </p:nvSpPr>
        <p:spPr>
          <a:xfrm>
            <a:off x="4121400" y="4322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7" name="object 17">
            <a:extLst>
              <a:ext uri="{FF2B5EF4-FFF2-40B4-BE49-F238E27FC236}">
                <a16:creationId xmlns="" xmlns:a16="http://schemas.microsoft.com/office/drawing/2014/main" id="{FA07A381-E3E8-4494-87D4-304F203BB70D}"/>
              </a:ext>
            </a:extLst>
          </p:cNvPr>
          <p:cNvSpPr/>
          <p:nvPr/>
        </p:nvSpPr>
        <p:spPr>
          <a:xfrm>
            <a:off x="41214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8" name="object 18">
            <a:extLst>
              <a:ext uri="{FF2B5EF4-FFF2-40B4-BE49-F238E27FC236}">
                <a16:creationId xmlns="" xmlns:a16="http://schemas.microsoft.com/office/drawing/2014/main" id="{D6B5A94D-24B0-4150-9B2D-D01DCB4208F8}"/>
              </a:ext>
            </a:extLst>
          </p:cNvPr>
          <p:cNvSpPr/>
          <p:nvPr/>
        </p:nvSpPr>
        <p:spPr>
          <a:xfrm>
            <a:off x="4350000" y="4322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9" name="object 19">
            <a:extLst>
              <a:ext uri="{FF2B5EF4-FFF2-40B4-BE49-F238E27FC236}">
                <a16:creationId xmlns="" xmlns:a16="http://schemas.microsoft.com/office/drawing/2014/main" id="{54E197CC-644C-43B6-A821-DC2C3D083346}"/>
              </a:ext>
            </a:extLst>
          </p:cNvPr>
          <p:cNvSpPr/>
          <p:nvPr/>
        </p:nvSpPr>
        <p:spPr>
          <a:xfrm>
            <a:off x="43500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0" name="object 20">
            <a:extLst>
              <a:ext uri="{FF2B5EF4-FFF2-40B4-BE49-F238E27FC236}">
                <a16:creationId xmlns="" xmlns:a16="http://schemas.microsoft.com/office/drawing/2014/main" id="{E1D6754E-8F46-4D82-8335-66742289BDE1}"/>
              </a:ext>
            </a:extLst>
          </p:cNvPr>
          <p:cNvSpPr/>
          <p:nvPr/>
        </p:nvSpPr>
        <p:spPr>
          <a:xfrm>
            <a:off x="4578600" y="4093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1" name="object 21">
            <a:extLst>
              <a:ext uri="{FF2B5EF4-FFF2-40B4-BE49-F238E27FC236}">
                <a16:creationId xmlns="" xmlns:a16="http://schemas.microsoft.com/office/drawing/2014/main" id="{171B6965-1E79-4533-896A-E1300E80D615}"/>
              </a:ext>
            </a:extLst>
          </p:cNvPr>
          <p:cNvSpPr/>
          <p:nvPr/>
        </p:nvSpPr>
        <p:spPr>
          <a:xfrm>
            <a:off x="45786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2" name="object 22">
            <a:extLst>
              <a:ext uri="{FF2B5EF4-FFF2-40B4-BE49-F238E27FC236}">
                <a16:creationId xmlns="" xmlns:a16="http://schemas.microsoft.com/office/drawing/2014/main" id="{F7DDF219-8573-47AB-B178-FB6CC49178F8}"/>
              </a:ext>
            </a:extLst>
          </p:cNvPr>
          <p:cNvSpPr/>
          <p:nvPr/>
        </p:nvSpPr>
        <p:spPr>
          <a:xfrm>
            <a:off x="4807200" y="4093756"/>
            <a:ext cx="114300" cy="1143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sz="1350"/>
          </a:p>
        </p:txBody>
      </p:sp>
      <p:sp>
        <p:nvSpPr>
          <p:cNvPr id="23" name="object 23">
            <a:extLst>
              <a:ext uri="{FF2B5EF4-FFF2-40B4-BE49-F238E27FC236}">
                <a16:creationId xmlns="" xmlns:a16="http://schemas.microsoft.com/office/drawing/2014/main" id="{406F587D-A23E-4BB0-8440-995187958D3E}"/>
              </a:ext>
            </a:extLst>
          </p:cNvPr>
          <p:cNvSpPr/>
          <p:nvPr/>
        </p:nvSpPr>
        <p:spPr>
          <a:xfrm>
            <a:off x="4807200" y="4093756"/>
            <a:ext cx="114300" cy="1143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sz="1350"/>
          </a:p>
        </p:txBody>
      </p:sp>
      <p:sp>
        <p:nvSpPr>
          <p:cNvPr id="24" name="object 24">
            <a:extLst>
              <a:ext uri="{FF2B5EF4-FFF2-40B4-BE49-F238E27FC236}">
                <a16:creationId xmlns="" xmlns:a16="http://schemas.microsoft.com/office/drawing/2014/main" id="{68F9D6F4-403B-4A90-9198-8DD669D24D13}"/>
              </a:ext>
            </a:extLst>
          </p:cNvPr>
          <p:cNvSpPr/>
          <p:nvPr/>
        </p:nvSpPr>
        <p:spPr>
          <a:xfrm>
            <a:off x="4578600" y="4322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5" name="object 25">
            <a:extLst>
              <a:ext uri="{FF2B5EF4-FFF2-40B4-BE49-F238E27FC236}">
                <a16:creationId xmlns="" xmlns:a16="http://schemas.microsoft.com/office/drawing/2014/main" id="{2622037A-88B1-43BB-98F8-7EE668AC1308}"/>
              </a:ext>
            </a:extLst>
          </p:cNvPr>
          <p:cNvSpPr/>
          <p:nvPr/>
        </p:nvSpPr>
        <p:spPr>
          <a:xfrm>
            <a:off x="45786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6" name="object 26">
            <a:extLst>
              <a:ext uri="{FF2B5EF4-FFF2-40B4-BE49-F238E27FC236}">
                <a16:creationId xmlns="" xmlns:a16="http://schemas.microsoft.com/office/drawing/2014/main" id="{EA1D7478-3B02-4C62-A449-5D8CC63D0266}"/>
              </a:ext>
            </a:extLst>
          </p:cNvPr>
          <p:cNvSpPr/>
          <p:nvPr/>
        </p:nvSpPr>
        <p:spPr>
          <a:xfrm>
            <a:off x="4807200" y="4322356"/>
            <a:ext cx="114300" cy="1143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sz="1350"/>
          </a:p>
        </p:txBody>
      </p:sp>
      <p:sp>
        <p:nvSpPr>
          <p:cNvPr id="27" name="object 27">
            <a:extLst>
              <a:ext uri="{FF2B5EF4-FFF2-40B4-BE49-F238E27FC236}">
                <a16:creationId xmlns="" xmlns:a16="http://schemas.microsoft.com/office/drawing/2014/main" id="{E6964A6C-4E79-4E17-BB13-7EEDCE3878F7}"/>
              </a:ext>
            </a:extLst>
          </p:cNvPr>
          <p:cNvSpPr/>
          <p:nvPr/>
        </p:nvSpPr>
        <p:spPr>
          <a:xfrm>
            <a:off x="4807200" y="4322356"/>
            <a:ext cx="114300" cy="1143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sz="1350"/>
          </a:p>
        </p:txBody>
      </p:sp>
      <p:sp>
        <p:nvSpPr>
          <p:cNvPr id="28" name="object 34">
            <a:extLst>
              <a:ext uri="{FF2B5EF4-FFF2-40B4-BE49-F238E27FC236}">
                <a16:creationId xmlns="" xmlns:a16="http://schemas.microsoft.com/office/drawing/2014/main" id="{2A950AC8-2D30-472A-8C6F-92CA477CD04B}"/>
              </a:ext>
            </a:extLst>
          </p:cNvPr>
          <p:cNvSpPr/>
          <p:nvPr/>
        </p:nvSpPr>
        <p:spPr>
          <a:xfrm>
            <a:off x="4121400" y="3865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9" name="object 35">
            <a:extLst>
              <a:ext uri="{FF2B5EF4-FFF2-40B4-BE49-F238E27FC236}">
                <a16:creationId xmlns="" xmlns:a16="http://schemas.microsoft.com/office/drawing/2014/main" id="{83207D47-74E5-4058-A910-D6E44BEB46CA}"/>
              </a:ext>
            </a:extLst>
          </p:cNvPr>
          <p:cNvSpPr/>
          <p:nvPr/>
        </p:nvSpPr>
        <p:spPr>
          <a:xfrm>
            <a:off x="41214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30" name="object 36">
            <a:extLst>
              <a:ext uri="{FF2B5EF4-FFF2-40B4-BE49-F238E27FC236}">
                <a16:creationId xmlns="" xmlns:a16="http://schemas.microsoft.com/office/drawing/2014/main" id="{5079E9F1-ADE5-46A3-B2CE-45AA4C78A018}"/>
              </a:ext>
            </a:extLst>
          </p:cNvPr>
          <p:cNvSpPr/>
          <p:nvPr/>
        </p:nvSpPr>
        <p:spPr>
          <a:xfrm>
            <a:off x="4350000" y="3865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31" name="object 37">
            <a:extLst>
              <a:ext uri="{FF2B5EF4-FFF2-40B4-BE49-F238E27FC236}">
                <a16:creationId xmlns="" xmlns:a16="http://schemas.microsoft.com/office/drawing/2014/main" id="{8E1BFA2A-9E4D-49FF-9379-7BC0F0FA939D}"/>
              </a:ext>
            </a:extLst>
          </p:cNvPr>
          <p:cNvSpPr/>
          <p:nvPr/>
        </p:nvSpPr>
        <p:spPr>
          <a:xfrm>
            <a:off x="43500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32" name="object 38">
            <a:extLst>
              <a:ext uri="{FF2B5EF4-FFF2-40B4-BE49-F238E27FC236}">
                <a16:creationId xmlns="" xmlns:a16="http://schemas.microsoft.com/office/drawing/2014/main" id="{62D2C911-3BF8-431D-80A4-F9CBDEF99089}"/>
              </a:ext>
            </a:extLst>
          </p:cNvPr>
          <p:cNvSpPr/>
          <p:nvPr/>
        </p:nvSpPr>
        <p:spPr>
          <a:xfrm>
            <a:off x="4578600" y="3865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33" name="object 39">
            <a:extLst>
              <a:ext uri="{FF2B5EF4-FFF2-40B4-BE49-F238E27FC236}">
                <a16:creationId xmlns="" xmlns:a16="http://schemas.microsoft.com/office/drawing/2014/main" id="{69EF3D4A-4A11-4D0D-88B3-89165A39A323}"/>
              </a:ext>
            </a:extLst>
          </p:cNvPr>
          <p:cNvSpPr/>
          <p:nvPr/>
        </p:nvSpPr>
        <p:spPr>
          <a:xfrm>
            <a:off x="45786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34" name="object 40">
            <a:extLst>
              <a:ext uri="{FF2B5EF4-FFF2-40B4-BE49-F238E27FC236}">
                <a16:creationId xmlns="" xmlns:a16="http://schemas.microsoft.com/office/drawing/2014/main" id="{E2C80A52-31CC-43EB-B27E-8577F6E86449}"/>
              </a:ext>
            </a:extLst>
          </p:cNvPr>
          <p:cNvSpPr/>
          <p:nvPr/>
        </p:nvSpPr>
        <p:spPr>
          <a:xfrm>
            <a:off x="4121400" y="4093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35" name="object 41">
            <a:extLst>
              <a:ext uri="{FF2B5EF4-FFF2-40B4-BE49-F238E27FC236}">
                <a16:creationId xmlns="" xmlns:a16="http://schemas.microsoft.com/office/drawing/2014/main" id="{36DBC206-1EAC-4D3F-9C83-78295835F1C3}"/>
              </a:ext>
            </a:extLst>
          </p:cNvPr>
          <p:cNvSpPr/>
          <p:nvPr/>
        </p:nvSpPr>
        <p:spPr>
          <a:xfrm>
            <a:off x="41214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36" name="object 42">
            <a:extLst>
              <a:ext uri="{FF2B5EF4-FFF2-40B4-BE49-F238E27FC236}">
                <a16:creationId xmlns="" xmlns:a16="http://schemas.microsoft.com/office/drawing/2014/main" id="{84A0371C-26D0-42C3-AEAE-A3399C290ACA}"/>
              </a:ext>
            </a:extLst>
          </p:cNvPr>
          <p:cNvSpPr/>
          <p:nvPr/>
        </p:nvSpPr>
        <p:spPr>
          <a:xfrm>
            <a:off x="4350000" y="4093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37" name="object 43">
            <a:extLst>
              <a:ext uri="{FF2B5EF4-FFF2-40B4-BE49-F238E27FC236}">
                <a16:creationId xmlns="" xmlns:a16="http://schemas.microsoft.com/office/drawing/2014/main" id="{6C14148A-97AB-4D7E-9CA0-4758C3B3EE9E}"/>
              </a:ext>
            </a:extLst>
          </p:cNvPr>
          <p:cNvSpPr/>
          <p:nvPr/>
        </p:nvSpPr>
        <p:spPr>
          <a:xfrm>
            <a:off x="43500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38" name="object 44">
            <a:extLst>
              <a:ext uri="{FF2B5EF4-FFF2-40B4-BE49-F238E27FC236}">
                <a16:creationId xmlns="" xmlns:a16="http://schemas.microsoft.com/office/drawing/2014/main" id="{9F5E6649-77AD-4F16-B9FD-F457BC288DC6}"/>
              </a:ext>
            </a:extLst>
          </p:cNvPr>
          <p:cNvSpPr/>
          <p:nvPr/>
        </p:nvSpPr>
        <p:spPr>
          <a:xfrm>
            <a:off x="4578600" y="4093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sz="1350"/>
          </a:p>
        </p:txBody>
      </p:sp>
      <p:sp>
        <p:nvSpPr>
          <p:cNvPr id="39" name="object 45">
            <a:extLst>
              <a:ext uri="{FF2B5EF4-FFF2-40B4-BE49-F238E27FC236}">
                <a16:creationId xmlns="" xmlns:a16="http://schemas.microsoft.com/office/drawing/2014/main" id="{0575A4A7-CC61-49D1-B0E3-422A04F29ECD}"/>
              </a:ext>
            </a:extLst>
          </p:cNvPr>
          <p:cNvSpPr/>
          <p:nvPr/>
        </p:nvSpPr>
        <p:spPr>
          <a:xfrm>
            <a:off x="45786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40" name="object 50">
            <a:extLst>
              <a:ext uri="{FF2B5EF4-FFF2-40B4-BE49-F238E27FC236}">
                <a16:creationId xmlns="" xmlns:a16="http://schemas.microsoft.com/office/drawing/2014/main" id="{04B48403-4BC4-4936-BC9F-28804FA62044}"/>
              </a:ext>
            </a:extLst>
          </p:cNvPr>
          <p:cNvSpPr/>
          <p:nvPr/>
        </p:nvSpPr>
        <p:spPr>
          <a:xfrm>
            <a:off x="4807200" y="3865156"/>
            <a:ext cx="114300" cy="1143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9900"/>
          </a:solidFill>
        </p:spPr>
        <p:txBody>
          <a:bodyPr wrap="square" lIns="0" tIns="0" rIns="0" bIns="0" rtlCol="0"/>
          <a:lstStyle/>
          <a:p>
            <a:endParaRPr sz="1350"/>
          </a:p>
        </p:txBody>
      </p:sp>
      <p:sp>
        <p:nvSpPr>
          <p:cNvPr id="41" name="object 51">
            <a:extLst>
              <a:ext uri="{FF2B5EF4-FFF2-40B4-BE49-F238E27FC236}">
                <a16:creationId xmlns="" xmlns:a16="http://schemas.microsoft.com/office/drawing/2014/main" id="{AE0055BA-BEA9-4B96-896D-8D6BD1C09C35}"/>
              </a:ext>
            </a:extLst>
          </p:cNvPr>
          <p:cNvSpPr/>
          <p:nvPr/>
        </p:nvSpPr>
        <p:spPr>
          <a:xfrm>
            <a:off x="4807200" y="3865156"/>
            <a:ext cx="114300" cy="1143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sz="1350"/>
          </a:p>
        </p:txBody>
      </p:sp>
      <p:sp>
        <p:nvSpPr>
          <p:cNvPr id="42" name="object 52">
            <a:extLst>
              <a:ext uri="{FF2B5EF4-FFF2-40B4-BE49-F238E27FC236}">
                <a16:creationId xmlns="" xmlns:a16="http://schemas.microsoft.com/office/drawing/2014/main" id="{78DA17E0-B98C-45FD-915B-AFE7C0E069D9}"/>
              </a:ext>
            </a:extLst>
          </p:cNvPr>
          <p:cNvSpPr/>
          <p:nvPr/>
        </p:nvSpPr>
        <p:spPr>
          <a:xfrm>
            <a:off x="5035800" y="3865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sz="1350"/>
          </a:p>
        </p:txBody>
      </p:sp>
      <p:sp>
        <p:nvSpPr>
          <p:cNvPr id="43" name="object 53">
            <a:extLst>
              <a:ext uri="{FF2B5EF4-FFF2-40B4-BE49-F238E27FC236}">
                <a16:creationId xmlns="" xmlns:a16="http://schemas.microsoft.com/office/drawing/2014/main" id="{4D4622B5-9477-4C47-8BFA-019CF1509760}"/>
              </a:ext>
            </a:extLst>
          </p:cNvPr>
          <p:cNvSpPr/>
          <p:nvPr/>
        </p:nvSpPr>
        <p:spPr>
          <a:xfrm>
            <a:off x="50358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44" name="object 54">
            <a:extLst>
              <a:ext uri="{FF2B5EF4-FFF2-40B4-BE49-F238E27FC236}">
                <a16:creationId xmlns="" xmlns:a16="http://schemas.microsoft.com/office/drawing/2014/main" id="{1B71115E-574F-4AE6-9E94-1B48215E81DD}"/>
              </a:ext>
            </a:extLst>
          </p:cNvPr>
          <p:cNvSpPr/>
          <p:nvPr/>
        </p:nvSpPr>
        <p:spPr>
          <a:xfrm>
            <a:off x="4807200" y="4093756"/>
            <a:ext cx="114300" cy="1143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6600"/>
          </a:solidFill>
        </p:spPr>
        <p:txBody>
          <a:bodyPr wrap="square" lIns="0" tIns="0" rIns="0" bIns="0" rtlCol="0"/>
          <a:lstStyle/>
          <a:p>
            <a:endParaRPr sz="1350"/>
          </a:p>
        </p:txBody>
      </p:sp>
      <p:sp>
        <p:nvSpPr>
          <p:cNvPr id="45" name="object 55">
            <a:extLst>
              <a:ext uri="{FF2B5EF4-FFF2-40B4-BE49-F238E27FC236}">
                <a16:creationId xmlns="" xmlns:a16="http://schemas.microsoft.com/office/drawing/2014/main" id="{455DC179-53BF-400B-8E21-25DD8056E0AB}"/>
              </a:ext>
            </a:extLst>
          </p:cNvPr>
          <p:cNvSpPr/>
          <p:nvPr/>
        </p:nvSpPr>
        <p:spPr>
          <a:xfrm>
            <a:off x="4807200" y="4093756"/>
            <a:ext cx="114300" cy="1143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sz="1350"/>
          </a:p>
        </p:txBody>
      </p:sp>
      <p:sp>
        <p:nvSpPr>
          <p:cNvPr id="46" name="object 56">
            <a:extLst>
              <a:ext uri="{FF2B5EF4-FFF2-40B4-BE49-F238E27FC236}">
                <a16:creationId xmlns="" xmlns:a16="http://schemas.microsoft.com/office/drawing/2014/main" id="{65E7F920-76F3-40DB-AB1E-E02536EC9D8B}"/>
              </a:ext>
            </a:extLst>
          </p:cNvPr>
          <p:cNvSpPr/>
          <p:nvPr/>
        </p:nvSpPr>
        <p:spPr>
          <a:xfrm>
            <a:off x="5035800" y="4093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47" name="object 57">
            <a:extLst>
              <a:ext uri="{FF2B5EF4-FFF2-40B4-BE49-F238E27FC236}">
                <a16:creationId xmlns="" xmlns:a16="http://schemas.microsoft.com/office/drawing/2014/main" id="{763705A8-E4E9-4AD5-BC47-24EE44967277}"/>
              </a:ext>
            </a:extLst>
          </p:cNvPr>
          <p:cNvSpPr/>
          <p:nvPr/>
        </p:nvSpPr>
        <p:spPr>
          <a:xfrm>
            <a:off x="50358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48" name="object 58">
            <a:extLst>
              <a:ext uri="{FF2B5EF4-FFF2-40B4-BE49-F238E27FC236}">
                <a16:creationId xmlns="" xmlns:a16="http://schemas.microsoft.com/office/drawing/2014/main" id="{9A9E7BEA-9F31-4486-94B3-A133BA91ABF5}"/>
              </a:ext>
            </a:extLst>
          </p:cNvPr>
          <p:cNvSpPr/>
          <p:nvPr/>
        </p:nvSpPr>
        <p:spPr>
          <a:xfrm>
            <a:off x="4121400" y="4322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49" name="object 59">
            <a:extLst>
              <a:ext uri="{FF2B5EF4-FFF2-40B4-BE49-F238E27FC236}">
                <a16:creationId xmlns="" xmlns:a16="http://schemas.microsoft.com/office/drawing/2014/main" id="{CA0D2057-A9BC-4341-B028-4C712F0998FB}"/>
              </a:ext>
            </a:extLst>
          </p:cNvPr>
          <p:cNvSpPr/>
          <p:nvPr/>
        </p:nvSpPr>
        <p:spPr>
          <a:xfrm>
            <a:off x="41214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50" name="object 60">
            <a:extLst>
              <a:ext uri="{FF2B5EF4-FFF2-40B4-BE49-F238E27FC236}">
                <a16:creationId xmlns="" xmlns:a16="http://schemas.microsoft.com/office/drawing/2014/main" id="{42411660-235B-48C3-98D2-2BBD291A7F39}"/>
              </a:ext>
            </a:extLst>
          </p:cNvPr>
          <p:cNvSpPr/>
          <p:nvPr/>
        </p:nvSpPr>
        <p:spPr>
          <a:xfrm>
            <a:off x="4350000" y="4322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51" name="object 61">
            <a:extLst>
              <a:ext uri="{FF2B5EF4-FFF2-40B4-BE49-F238E27FC236}">
                <a16:creationId xmlns="" xmlns:a16="http://schemas.microsoft.com/office/drawing/2014/main" id="{26F72C28-47D5-4159-B413-A1A787C58A54}"/>
              </a:ext>
            </a:extLst>
          </p:cNvPr>
          <p:cNvSpPr/>
          <p:nvPr/>
        </p:nvSpPr>
        <p:spPr>
          <a:xfrm>
            <a:off x="43500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52" name="object 62">
            <a:extLst>
              <a:ext uri="{FF2B5EF4-FFF2-40B4-BE49-F238E27FC236}">
                <a16:creationId xmlns="" xmlns:a16="http://schemas.microsoft.com/office/drawing/2014/main" id="{2D3B6C4C-7FCA-474B-8220-D9BBB1A25CD3}"/>
              </a:ext>
            </a:extLst>
          </p:cNvPr>
          <p:cNvSpPr/>
          <p:nvPr/>
        </p:nvSpPr>
        <p:spPr>
          <a:xfrm>
            <a:off x="4578600" y="4322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sz="1350"/>
          </a:p>
        </p:txBody>
      </p:sp>
      <p:sp>
        <p:nvSpPr>
          <p:cNvPr id="53" name="object 63">
            <a:extLst>
              <a:ext uri="{FF2B5EF4-FFF2-40B4-BE49-F238E27FC236}">
                <a16:creationId xmlns="" xmlns:a16="http://schemas.microsoft.com/office/drawing/2014/main" id="{AB2CF85E-4BC8-454C-9841-4407DDF3899E}"/>
              </a:ext>
            </a:extLst>
          </p:cNvPr>
          <p:cNvSpPr/>
          <p:nvPr/>
        </p:nvSpPr>
        <p:spPr>
          <a:xfrm>
            <a:off x="45786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54" name="object 64">
            <a:extLst>
              <a:ext uri="{FF2B5EF4-FFF2-40B4-BE49-F238E27FC236}">
                <a16:creationId xmlns="" xmlns:a16="http://schemas.microsoft.com/office/drawing/2014/main" id="{B6753B36-F569-4049-A143-0406271C3773}"/>
              </a:ext>
            </a:extLst>
          </p:cNvPr>
          <p:cNvSpPr/>
          <p:nvPr/>
        </p:nvSpPr>
        <p:spPr>
          <a:xfrm>
            <a:off x="4121400" y="45509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55" name="object 65">
            <a:extLst>
              <a:ext uri="{FF2B5EF4-FFF2-40B4-BE49-F238E27FC236}">
                <a16:creationId xmlns="" xmlns:a16="http://schemas.microsoft.com/office/drawing/2014/main" id="{8C24FE36-D64D-487F-B84B-87ABFFC63466}"/>
              </a:ext>
            </a:extLst>
          </p:cNvPr>
          <p:cNvSpPr/>
          <p:nvPr/>
        </p:nvSpPr>
        <p:spPr>
          <a:xfrm>
            <a:off x="4121400" y="45509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56" name="object 66">
            <a:extLst>
              <a:ext uri="{FF2B5EF4-FFF2-40B4-BE49-F238E27FC236}">
                <a16:creationId xmlns="" xmlns:a16="http://schemas.microsoft.com/office/drawing/2014/main" id="{F10F7CF8-B63A-4E73-B1B7-2B6352A5ABA2}"/>
              </a:ext>
            </a:extLst>
          </p:cNvPr>
          <p:cNvSpPr/>
          <p:nvPr/>
        </p:nvSpPr>
        <p:spPr>
          <a:xfrm>
            <a:off x="4350000" y="45509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57" name="object 67">
            <a:extLst>
              <a:ext uri="{FF2B5EF4-FFF2-40B4-BE49-F238E27FC236}">
                <a16:creationId xmlns="" xmlns:a16="http://schemas.microsoft.com/office/drawing/2014/main" id="{966219F2-C0A7-4E32-8831-D5891A88EADA}"/>
              </a:ext>
            </a:extLst>
          </p:cNvPr>
          <p:cNvSpPr/>
          <p:nvPr/>
        </p:nvSpPr>
        <p:spPr>
          <a:xfrm>
            <a:off x="4350000" y="45509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58" name="object 68">
            <a:extLst>
              <a:ext uri="{FF2B5EF4-FFF2-40B4-BE49-F238E27FC236}">
                <a16:creationId xmlns="" xmlns:a16="http://schemas.microsoft.com/office/drawing/2014/main" id="{9E85A671-3044-4FAD-8915-BE38345626EA}"/>
              </a:ext>
            </a:extLst>
          </p:cNvPr>
          <p:cNvSpPr/>
          <p:nvPr/>
        </p:nvSpPr>
        <p:spPr>
          <a:xfrm>
            <a:off x="4578600" y="45509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59" name="object 69">
            <a:extLst>
              <a:ext uri="{FF2B5EF4-FFF2-40B4-BE49-F238E27FC236}">
                <a16:creationId xmlns="" xmlns:a16="http://schemas.microsoft.com/office/drawing/2014/main" id="{C4CA722B-FC9E-441F-A807-6558084AB678}"/>
              </a:ext>
            </a:extLst>
          </p:cNvPr>
          <p:cNvSpPr/>
          <p:nvPr/>
        </p:nvSpPr>
        <p:spPr>
          <a:xfrm>
            <a:off x="4578600" y="45509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60" name="object 70">
            <a:extLst>
              <a:ext uri="{FF2B5EF4-FFF2-40B4-BE49-F238E27FC236}">
                <a16:creationId xmlns="" xmlns:a16="http://schemas.microsoft.com/office/drawing/2014/main" id="{F87E9AFA-FFAE-45F9-BDE7-2E4F492FD4F6}"/>
              </a:ext>
            </a:extLst>
          </p:cNvPr>
          <p:cNvSpPr/>
          <p:nvPr/>
        </p:nvSpPr>
        <p:spPr>
          <a:xfrm>
            <a:off x="4807200" y="4322356"/>
            <a:ext cx="114300" cy="1143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6600"/>
          </a:solidFill>
        </p:spPr>
        <p:txBody>
          <a:bodyPr wrap="square" lIns="0" tIns="0" rIns="0" bIns="0" rtlCol="0"/>
          <a:lstStyle/>
          <a:p>
            <a:endParaRPr sz="1350"/>
          </a:p>
        </p:txBody>
      </p:sp>
      <p:sp>
        <p:nvSpPr>
          <p:cNvPr id="61" name="object 71">
            <a:extLst>
              <a:ext uri="{FF2B5EF4-FFF2-40B4-BE49-F238E27FC236}">
                <a16:creationId xmlns="" xmlns:a16="http://schemas.microsoft.com/office/drawing/2014/main" id="{E40868F8-355F-4E56-89B3-25535FBE6D42}"/>
              </a:ext>
            </a:extLst>
          </p:cNvPr>
          <p:cNvSpPr/>
          <p:nvPr/>
        </p:nvSpPr>
        <p:spPr>
          <a:xfrm>
            <a:off x="4807200" y="4322356"/>
            <a:ext cx="114300" cy="1143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sz="1350"/>
          </a:p>
        </p:txBody>
      </p:sp>
      <p:sp>
        <p:nvSpPr>
          <p:cNvPr id="62" name="object 72">
            <a:extLst>
              <a:ext uri="{FF2B5EF4-FFF2-40B4-BE49-F238E27FC236}">
                <a16:creationId xmlns="" xmlns:a16="http://schemas.microsoft.com/office/drawing/2014/main" id="{DCE81C94-C039-4F9B-AE4C-B3B93A1E4B88}"/>
              </a:ext>
            </a:extLst>
          </p:cNvPr>
          <p:cNvSpPr/>
          <p:nvPr/>
        </p:nvSpPr>
        <p:spPr>
          <a:xfrm>
            <a:off x="5035800" y="4322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63" name="object 73">
            <a:extLst>
              <a:ext uri="{FF2B5EF4-FFF2-40B4-BE49-F238E27FC236}">
                <a16:creationId xmlns="" xmlns:a16="http://schemas.microsoft.com/office/drawing/2014/main" id="{8D0FAF4C-6F6B-4064-93C0-9956F08EF6C8}"/>
              </a:ext>
            </a:extLst>
          </p:cNvPr>
          <p:cNvSpPr/>
          <p:nvPr/>
        </p:nvSpPr>
        <p:spPr>
          <a:xfrm>
            <a:off x="50358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64" name="object 74">
            <a:extLst>
              <a:ext uri="{FF2B5EF4-FFF2-40B4-BE49-F238E27FC236}">
                <a16:creationId xmlns="" xmlns:a16="http://schemas.microsoft.com/office/drawing/2014/main" id="{FF426AA2-E347-4484-8E34-F2DE1F8C80C8}"/>
              </a:ext>
            </a:extLst>
          </p:cNvPr>
          <p:cNvSpPr/>
          <p:nvPr/>
        </p:nvSpPr>
        <p:spPr>
          <a:xfrm>
            <a:off x="4782626" y="4538954"/>
            <a:ext cx="114300" cy="114300"/>
          </a:xfrm>
          <a:custGeom>
            <a:avLst/>
            <a:gdLst/>
            <a:ahLst/>
            <a:cxnLst/>
            <a:rect l="l" t="t" r="r" b="b"/>
            <a:pathLst>
              <a:path w="152400" h="152400">
                <a:moveTo>
                  <a:pt x="152399" y="76200"/>
                </a:moveTo>
                <a:lnTo>
                  <a:pt x="146387" y="46612"/>
                </a:lnTo>
                <a:lnTo>
                  <a:pt x="130016" y="22383"/>
                </a:lnTo>
                <a:lnTo>
                  <a:pt x="105787" y="6012"/>
                </a:lnTo>
                <a:lnTo>
                  <a:pt x="76199" y="0"/>
                </a:lnTo>
                <a:lnTo>
                  <a:pt x="46291" y="6012"/>
                </a:lnTo>
                <a:lnTo>
                  <a:pt x="22097" y="22383"/>
                </a:lnTo>
                <a:lnTo>
                  <a:pt x="5905" y="46612"/>
                </a:lnTo>
                <a:lnTo>
                  <a:pt x="0" y="76200"/>
                </a:lnTo>
                <a:lnTo>
                  <a:pt x="5905" y="105787"/>
                </a:lnTo>
                <a:lnTo>
                  <a:pt x="22098" y="130016"/>
                </a:lnTo>
                <a:lnTo>
                  <a:pt x="46291" y="146387"/>
                </a:lnTo>
                <a:lnTo>
                  <a:pt x="76199" y="152400"/>
                </a:lnTo>
                <a:lnTo>
                  <a:pt x="105787" y="146387"/>
                </a:lnTo>
                <a:lnTo>
                  <a:pt x="130016" y="130016"/>
                </a:lnTo>
                <a:lnTo>
                  <a:pt x="146387" y="105787"/>
                </a:lnTo>
                <a:lnTo>
                  <a:pt x="152399" y="76200"/>
                </a:lnTo>
                <a:close/>
              </a:path>
            </a:pathLst>
          </a:custGeom>
          <a:solidFill>
            <a:srgbClr val="000000"/>
          </a:solidFill>
        </p:spPr>
        <p:txBody>
          <a:bodyPr wrap="square" lIns="0" tIns="0" rIns="0" bIns="0" rtlCol="0"/>
          <a:lstStyle/>
          <a:p>
            <a:endParaRPr sz="1350"/>
          </a:p>
        </p:txBody>
      </p:sp>
      <p:sp>
        <p:nvSpPr>
          <p:cNvPr id="65" name="object 75">
            <a:extLst>
              <a:ext uri="{FF2B5EF4-FFF2-40B4-BE49-F238E27FC236}">
                <a16:creationId xmlns="" xmlns:a16="http://schemas.microsoft.com/office/drawing/2014/main" id="{83505A5A-ECFC-4C7B-BD57-1A6F21FBF169}"/>
              </a:ext>
            </a:extLst>
          </p:cNvPr>
          <p:cNvSpPr/>
          <p:nvPr/>
        </p:nvSpPr>
        <p:spPr>
          <a:xfrm>
            <a:off x="4782626" y="4538954"/>
            <a:ext cx="114300" cy="114300"/>
          </a:xfrm>
          <a:custGeom>
            <a:avLst/>
            <a:gdLst/>
            <a:ahLst/>
            <a:cxnLst/>
            <a:rect l="l" t="t" r="r" b="b"/>
            <a:pathLst>
              <a:path w="152400" h="152400">
                <a:moveTo>
                  <a:pt x="76199" y="0"/>
                </a:moveTo>
                <a:lnTo>
                  <a:pt x="46291" y="6012"/>
                </a:lnTo>
                <a:lnTo>
                  <a:pt x="22097" y="22383"/>
                </a:lnTo>
                <a:lnTo>
                  <a:pt x="5905" y="46612"/>
                </a:lnTo>
                <a:lnTo>
                  <a:pt x="0" y="76200"/>
                </a:lnTo>
                <a:lnTo>
                  <a:pt x="5905" y="105787"/>
                </a:lnTo>
                <a:lnTo>
                  <a:pt x="22098" y="130016"/>
                </a:lnTo>
                <a:lnTo>
                  <a:pt x="46291" y="146387"/>
                </a:lnTo>
                <a:lnTo>
                  <a:pt x="76199" y="152400"/>
                </a:lnTo>
                <a:lnTo>
                  <a:pt x="105787" y="146387"/>
                </a:lnTo>
                <a:lnTo>
                  <a:pt x="130016" y="130016"/>
                </a:lnTo>
                <a:lnTo>
                  <a:pt x="146387" y="105787"/>
                </a:lnTo>
                <a:lnTo>
                  <a:pt x="152399" y="76200"/>
                </a:lnTo>
                <a:lnTo>
                  <a:pt x="146387" y="46612"/>
                </a:lnTo>
                <a:lnTo>
                  <a:pt x="130016" y="22383"/>
                </a:lnTo>
                <a:lnTo>
                  <a:pt x="105787" y="6012"/>
                </a:lnTo>
                <a:lnTo>
                  <a:pt x="76199" y="0"/>
                </a:lnTo>
                <a:close/>
              </a:path>
            </a:pathLst>
          </a:custGeom>
          <a:ln w="12700">
            <a:solidFill>
              <a:srgbClr val="000000"/>
            </a:solidFill>
          </a:ln>
        </p:spPr>
        <p:txBody>
          <a:bodyPr wrap="square" lIns="0" tIns="0" rIns="0" bIns="0" rtlCol="0"/>
          <a:lstStyle/>
          <a:p>
            <a:endParaRPr sz="1350"/>
          </a:p>
        </p:txBody>
      </p:sp>
      <p:sp>
        <p:nvSpPr>
          <p:cNvPr id="66" name="object 76">
            <a:extLst>
              <a:ext uri="{FF2B5EF4-FFF2-40B4-BE49-F238E27FC236}">
                <a16:creationId xmlns="" xmlns:a16="http://schemas.microsoft.com/office/drawing/2014/main" id="{47E5194D-3702-46C8-9F11-5A51E9571E94}"/>
              </a:ext>
            </a:extLst>
          </p:cNvPr>
          <p:cNvSpPr/>
          <p:nvPr/>
        </p:nvSpPr>
        <p:spPr>
          <a:xfrm>
            <a:off x="5035800" y="4550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67" name="object 77">
            <a:extLst>
              <a:ext uri="{FF2B5EF4-FFF2-40B4-BE49-F238E27FC236}">
                <a16:creationId xmlns="" xmlns:a16="http://schemas.microsoft.com/office/drawing/2014/main" id="{0CAD56A2-AF0F-4F60-8F25-9C1556BBF999}"/>
              </a:ext>
            </a:extLst>
          </p:cNvPr>
          <p:cNvSpPr/>
          <p:nvPr/>
        </p:nvSpPr>
        <p:spPr>
          <a:xfrm>
            <a:off x="5035800" y="45509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68" name="object 78">
            <a:extLst>
              <a:ext uri="{FF2B5EF4-FFF2-40B4-BE49-F238E27FC236}">
                <a16:creationId xmlns="" xmlns:a16="http://schemas.microsoft.com/office/drawing/2014/main" id="{22489B48-529A-43D0-86BA-9C7077F8C3B4}"/>
              </a:ext>
            </a:extLst>
          </p:cNvPr>
          <p:cNvSpPr/>
          <p:nvPr/>
        </p:nvSpPr>
        <p:spPr>
          <a:xfrm>
            <a:off x="5264400" y="3865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69" name="object 79">
            <a:extLst>
              <a:ext uri="{FF2B5EF4-FFF2-40B4-BE49-F238E27FC236}">
                <a16:creationId xmlns="" xmlns:a16="http://schemas.microsoft.com/office/drawing/2014/main" id="{A7BFC7BF-BB37-40D0-AD57-B2494B89172F}"/>
              </a:ext>
            </a:extLst>
          </p:cNvPr>
          <p:cNvSpPr/>
          <p:nvPr/>
        </p:nvSpPr>
        <p:spPr>
          <a:xfrm>
            <a:off x="52644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70" name="object 80">
            <a:extLst>
              <a:ext uri="{FF2B5EF4-FFF2-40B4-BE49-F238E27FC236}">
                <a16:creationId xmlns="" xmlns:a16="http://schemas.microsoft.com/office/drawing/2014/main" id="{06C89BC5-1E88-4AD8-A5C3-4D75ACF71665}"/>
              </a:ext>
            </a:extLst>
          </p:cNvPr>
          <p:cNvSpPr/>
          <p:nvPr/>
        </p:nvSpPr>
        <p:spPr>
          <a:xfrm>
            <a:off x="5493000" y="3865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71" name="object 81">
            <a:extLst>
              <a:ext uri="{FF2B5EF4-FFF2-40B4-BE49-F238E27FC236}">
                <a16:creationId xmlns="" xmlns:a16="http://schemas.microsoft.com/office/drawing/2014/main" id="{ED12ADB2-503C-424A-A5C6-50E31BCA78B2}"/>
              </a:ext>
            </a:extLst>
          </p:cNvPr>
          <p:cNvSpPr/>
          <p:nvPr/>
        </p:nvSpPr>
        <p:spPr>
          <a:xfrm>
            <a:off x="54930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72" name="object 82">
            <a:extLst>
              <a:ext uri="{FF2B5EF4-FFF2-40B4-BE49-F238E27FC236}">
                <a16:creationId xmlns="" xmlns:a16="http://schemas.microsoft.com/office/drawing/2014/main" id="{5B7EFF56-9C99-4AB7-959C-2C2597B0A2FE}"/>
              </a:ext>
            </a:extLst>
          </p:cNvPr>
          <p:cNvSpPr/>
          <p:nvPr/>
        </p:nvSpPr>
        <p:spPr>
          <a:xfrm>
            <a:off x="5721600" y="3865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73" name="object 83">
            <a:extLst>
              <a:ext uri="{FF2B5EF4-FFF2-40B4-BE49-F238E27FC236}">
                <a16:creationId xmlns="" xmlns:a16="http://schemas.microsoft.com/office/drawing/2014/main" id="{6156277C-704B-43D9-9EFF-8E8068BDD9E4}"/>
              </a:ext>
            </a:extLst>
          </p:cNvPr>
          <p:cNvSpPr/>
          <p:nvPr/>
        </p:nvSpPr>
        <p:spPr>
          <a:xfrm>
            <a:off x="57216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74" name="object 84">
            <a:extLst>
              <a:ext uri="{FF2B5EF4-FFF2-40B4-BE49-F238E27FC236}">
                <a16:creationId xmlns="" xmlns:a16="http://schemas.microsoft.com/office/drawing/2014/main" id="{8107F3D2-08AE-441B-B968-D4C671F86231}"/>
              </a:ext>
            </a:extLst>
          </p:cNvPr>
          <p:cNvSpPr/>
          <p:nvPr/>
        </p:nvSpPr>
        <p:spPr>
          <a:xfrm>
            <a:off x="5950200" y="3865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75" name="object 85">
            <a:extLst>
              <a:ext uri="{FF2B5EF4-FFF2-40B4-BE49-F238E27FC236}">
                <a16:creationId xmlns="" xmlns:a16="http://schemas.microsoft.com/office/drawing/2014/main" id="{11B6076C-6519-4A9B-9D3A-D4837F93355E}"/>
              </a:ext>
            </a:extLst>
          </p:cNvPr>
          <p:cNvSpPr/>
          <p:nvPr/>
        </p:nvSpPr>
        <p:spPr>
          <a:xfrm>
            <a:off x="59502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76" name="object 86">
            <a:extLst>
              <a:ext uri="{FF2B5EF4-FFF2-40B4-BE49-F238E27FC236}">
                <a16:creationId xmlns="" xmlns:a16="http://schemas.microsoft.com/office/drawing/2014/main" id="{D25EA78B-33D8-4B40-A387-C93AE012775F}"/>
              </a:ext>
            </a:extLst>
          </p:cNvPr>
          <p:cNvSpPr/>
          <p:nvPr/>
        </p:nvSpPr>
        <p:spPr>
          <a:xfrm>
            <a:off x="5264400" y="4093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77" name="object 87">
            <a:extLst>
              <a:ext uri="{FF2B5EF4-FFF2-40B4-BE49-F238E27FC236}">
                <a16:creationId xmlns="" xmlns:a16="http://schemas.microsoft.com/office/drawing/2014/main" id="{99E1FC7B-A925-48F8-81F9-575E3A0CA66D}"/>
              </a:ext>
            </a:extLst>
          </p:cNvPr>
          <p:cNvSpPr/>
          <p:nvPr/>
        </p:nvSpPr>
        <p:spPr>
          <a:xfrm>
            <a:off x="52644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78" name="object 88">
            <a:extLst>
              <a:ext uri="{FF2B5EF4-FFF2-40B4-BE49-F238E27FC236}">
                <a16:creationId xmlns="" xmlns:a16="http://schemas.microsoft.com/office/drawing/2014/main" id="{5A5A7B7B-6B7B-4295-8C96-EEE2FB2C717F}"/>
              </a:ext>
            </a:extLst>
          </p:cNvPr>
          <p:cNvSpPr/>
          <p:nvPr/>
        </p:nvSpPr>
        <p:spPr>
          <a:xfrm>
            <a:off x="5493000" y="4093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79" name="object 89">
            <a:extLst>
              <a:ext uri="{FF2B5EF4-FFF2-40B4-BE49-F238E27FC236}">
                <a16:creationId xmlns="" xmlns:a16="http://schemas.microsoft.com/office/drawing/2014/main" id="{0BFBCA54-2BD0-41CC-BE72-77529C92058E}"/>
              </a:ext>
            </a:extLst>
          </p:cNvPr>
          <p:cNvSpPr/>
          <p:nvPr/>
        </p:nvSpPr>
        <p:spPr>
          <a:xfrm>
            <a:off x="54930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80" name="object 90">
            <a:extLst>
              <a:ext uri="{FF2B5EF4-FFF2-40B4-BE49-F238E27FC236}">
                <a16:creationId xmlns="" xmlns:a16="http://schemas.microsoft.com/office/drawing/2014/main" id="{12F75E55-435A-4991-BE14-DC90F611547A}"/>
              </a:ext>
            </a:extLst>
          </p:cNvPr>
          <p:cNvSpPr/>
          <p:nvPr/>
        </p:nvSpPr>
        <p:spPr>
          <a:xfrm>
            <a:off x="5264400" y="4322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81" name="object 91">
            <a:extLst>
              <a:ext uri="{FF2B5EF4-FFF2-40B4-BE49-F238E27FC236}">
                <a16:creationId xmlns="" xmlns:a16="http://schemas.microsoft.com/office/drawing/2014/main" id="{AA1BDB66-BBB0-4DBC-86D7-BD364521174F}"/>
              </a:ext>
            </a:extLst>
          </p:cNvPr>
          <p:cNvSpPr/>
          <p:nvPr/>
        </p:nvSpPr>
        <p:spPr>
          <a:xfrm>
            <a:off x="52644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82" name="object 92">
            <a:extLst>
              <a:ext uri="{FF2B5EF4-FFF2-40B4-BE49-F238E27FC236}">
                <a16:creationId xmlns="" xmlns:a16="http://schemas.microsoft.com/office/drawing/2014/main" id="{8527A195-B764-4BBE-B713-F0A002512D98}"/>
              </a:ext>
            </a:extLst>
          </p:cNvPr>
          <p:cNvSpPr/>
          <p:nvPr/>
        </p:nvSpPr>
        <p:spPr>
          <a:xfrm>
            <a:off x="5493000" y="4322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83" name="object 93">
            <a:extLst>
              <a:ext uri="{FF2B5EF4-FFF2-40B4-BE49-F238E27FC236}">
                <a16:creationId xmlns="" xmlns:a16="http://schemas.microsoft.com/office/drawing/2014/main" id="{35EE800E-39B7-47C9-AF7B-090CE6FD3E30}"/>
              </a:ext>
            </a:extLst>
          </p:cNvPr>
          <p:cNvSpPr/>
          <p:nvPr/>
        </p:nvSpPr>
        <p:spPr>
          <a:xfrm>
            <a:off x="54930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84" name="object 94">
            <a:extLst>
              <a:ext uri="{FF2B5EF4-FFF2-40B4-BE49-F238E27FC236}">
                <a16:creationId xmlns="" xmlns:a16="http://schemas.microsoft.com/office/drawing/2014/main" id="{7A20CA05-25C6-4AA4-B076-C83D7116BC69}"/>
              </a:ext>
            </a:extLst>
          </p:cNvPr>
          <p:cNvSpPr/>
          <p:nvPr/>
        </p:nvSpPr>
        <p:spPr>
          <a:xfrm>
            <a:off x="5721600" y="4093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85" name="object 95">
            <a:extLst>
              <a:ext uri="{FF2B5EF4-FFF2-40B4-BE49-F238E27FC236}">
                <a16:creationId xmlns="" xmlns:a16="http://schemas.microsoft.com/office/drawing/2014/main" id="{4CCB1BF0-4ED6-4C70-8C07-2F52315A7570}"/>
              </a:ext>
            </a:extLst>
          </p:cNvPr>
          <p:cNvSpPr/>
          <p:nvPr/>
        </p:nvSpPr>
        <p:spPr>
          <a:xfrm>
            <a:off x="57216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86" name="object 96">
            <a:extLst>
              <a:ext uri="{FF2B5EF4-FFF2-40B4-BE49-F238E27FC236}">
                <a16:creationId xmlns="" xmlns:a16="http://schemas.microsoft.com/office/drawing/2014/main" id="{2701CE85-E703-4510-B9B9-ECA25F35F7D1}"/>
              </a:ext>
            </a:extLst>
          </p:cNvPr>
          <p:cNvSpPr/>
          <p:nvPr/>
        </p:nvSpPr>
        <p:spPr>
          <a:xfrm>
            <a:off x="5950200" y="4093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87" name="object 97">
            <a:extLst>
              <a:ext uri="{FF2B5EF4-FFF2-40B4-BE49-F238E27FC236}">
                <a16:creationId xmlns="" xmlns:a16="http://schemas.microsoft.com/office/drawing/2014/main" id="{72CD5A1D-0E44-448E-B2D9-69CB04BC1790}"/>
              </a:ext>
            </a:extLst>
          </p:cNvPr>
          <p:cNvSpPr/>
          <p:nvPr/>
        </p:nvSpPr>
        <p:spPr>
          <a:xfrm>
            <a:off x="59502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88" name="object 98">
            <a:extLst>
              <a:ext uri="{FF2B5EF4-FFF2-40B4-BE49-F238E27FC236}">
                <a16:creationId xmlns="" xmlns:a16="http://schemas.microsoft.com/office/drawing/2014/main" id="{F0E9A50F-57A1-4FB9-86F6-6A0429825E8A}"/>
              </a:ext>
            </a:extLst>
          </p:cNvPr>
          <p:cNvSpPr/>
          <p:nvPr/>
        </p:nvSpPr>
        <p:spPr>
          <a:xfrm>
            <a:off x="5721600" y="4322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89" name="object 99">
            <a:extLst>
              <a:ext uri="{FF2B5EF4-FFF2-40B4-BE49-F238E27FC236}">
                <a16:creationId xmlns="" xmlns:a16="http://schemas.microsoft.com/office/drawing/2014/main" id="{2F75A25B-5725-4FE7-8ADE-12A5DC00B0BF}"/>
              </a:ext>
            </a:extLst>
          </p:cNvPr>
          <p:cNvSpPr/>
          <p:nvPr/>
        </p:nvSpPr>
        <p:spPr>
          <a:xfrm>
            <a:off x="57216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90" name="object 100">
            <a:extLst>
              <a:ext uri="{FF2B5EF4-FFF2-40B4-BE49-F238E27FC236}">
                <a16:creationId xmlns="" xmlns:a16="http://schemas.microsoft.com/office/drawing/2014/main" id="{D7441FC3-5F7E-434E-8CCA-D06172017C80}"/>
              </a:ext>
            </a:extLst>
          </p:cNvPr>
          <p:cNvSpPr/>
          <p:nvPr/>
        </p:nvSpPr>
        <p:spPr>
          <a:xfrm>
            <a:off x="5950200" y="4322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91" name="object 101">
            <a:extLst>
              <a:ext uri="{FF2B5EF4-FFF2-40B4-BE49-F238E27FC236}">
                <a16:creationId xmlns="" xmlns:a16="http://schemas.microsoft.com/office/drawing/2014/main" id="{E0EFA3F5-C543-4AA5-A4D9-9E3E58C1D657}"/>
              </a:ext>
            </a:extLst>
          </p:cNvPr>
          <p:cNvSpPr/>
          <p:nvPr/>
        </p:nvSpPr>
        <p:spPr>
          <a:xfrm>
            <a:off x="59502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92" name="object 108">
            <a:extLst>
              <a:ext uri="{FF2B5EF4-FFF2-40B4-BE49-F238E27FC236}">
                <a16:creationId xmlns="" xmlns:a16="http://schemas.microsoft.com/office/drawing/2014/main" id="{387276EF-158E-406A-AEC0-E87E18B432F2}"/>
              </a:ext>
            </a:extLst>
          </p:cNvPr>
          <p:cNvSpPr/>
          <p:nvPr/>
        </p:nvSpPr>
        <p:spPr>
          <a:xfrm>
            <a:off x="5264400" y="3865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sz="1350"/>
          </a:p>
        </p:txBody>
      </p:sp>
      <p:sp>
        <p:nvSpPr>
          <p:cNvPr id="93" name="object 109">
            <a:extLst>
              <a:ext uri="{FF2B5EF4-FFF2-40B4-BE49-F238E27FC236}">
                <a16:creationId xmlns="" xmlns:a16="http://schemas.microsoft.com/office/drawing/2014/main" id="{431FA32C-0608-4768-9E27-7695496C3EA9}"/>
              </a:ext>
            </a:extLst>
          </p:cNvPr>
          <p:cNvSpPr/>
          <p:nvPr/>
        </p:nvSpPr>
        <p:spPr>
          <a:xfrm>
            <a:off x="52644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94" name="object 110">
            <a:extLst>
              <a:ext uri="{FF2B5EF4-FFF2-40B4-BE49-F238E27FC236}">
                <a16:creationId xmlns="" xmlns:a16="http://schemas.microsoft.com/office/drawing/2014/main" id="{857EE30D-48A8-41E3-B452-F2ED38DDE34E}"/>
              </a:ext>
            </a:extLst>
          </p:cNvPr>
          <p:cNvSpPr/>
          <p:nvPr/>
        </p:nvSpPr>
        <p:spPr>
          <a:xfrm>
            <a:off x="5493000" y="3865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95" name="object 111">
            <a:extLst>
              <a:ext uri="{FF2B5EF4-FFF2-40B4-BE49-F238E27FC236}">
                <a16:creationId xmlns="" xmlns:a16="http://schemas.microsoft.com/office/drawing/2014/main" id="{42E54950-2C62-4EFD-B540-696E616935CD}"/>
              </a:ext>
            </a:extLst>
          </p:cNvPr>
          <p:cNvSpPr/>
          <p:nvPr/>
        </p:nvSpPr>
        <p:spPr>
          <a:xfrm>
            <a:off x="54930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96" name="object 112">
            <a:extLst>
              <a:ext uri="{FF2B5EF4-FFF2-40B4-BE49-F238E27FC236}">
                <a16:creationId xmlns="" xmlns:a16="http://schemas.microsoft.com/office/drawing/2014/main" id="{0947098F-2D62-47A6-A91F-3816CCCB58C7}"/>
              </a:ext>
            </a:extLst>
          </p:cNvPr>
          <p:cNvSpPr/>
          <p:nvPr/>
        </p:nvSpPr>
        <p:spPr>
          <a:xfrm>
            <a:off x="5721600" y="3865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97" name="object 113">
            <a:extLst>
              <a:ext uri="{FF2B5EF4-FFF2-40B4-BE49-F238E27FC236}">
                <a16:creationId xmlns="" xmlns:a16="http://schemas.microsoft.com/office/drawing/2014/main" id="{8465700F-9F14-459D-B598-02B6653A979A}"/>
              </a:ext>
            </a:extLst>
          </p:cNvPr>
          <p:cNvSpPr/>
          <p:nvPr/>
        </p:nvSpPr>
        <p:spPr>
          <a:xfrm>
            <a:off x="57216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98" name="object 114">
            <a:extLst>
              <a:ext uri="{FF2B5EF4-FFF2-40B4-BE49-F238E27FC236}">
                <a16:creationId xmlns="" xmlns:a16="http://schemas.microsoft.com/office/drawing/2014/main" id="{997C36AE-744C-437A-BA2D-48FA5165C500}"/>
              </a:ext>
            </a:extLst>
          </p:cNvPr>
          <p:cNvSpPr/>
          <p:nvPr/>
        </p:nvSpPr>
        <p:spPr>
          <a:xfrm>
            <a:off x="5264400" y="4093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99" name="object 115">
            <a:extLst>
              <a:ext uri="{FF2B5EF4-FFF2-40B4-BE49-F238E27FC236}">
                <a16:creationId xmlns="" xmlns:a16="http://schemas.microsoft.com/office/drawing/2014/main" id="{4E92BEA5-6B6C-4E04-84AF-309B702200C8}"/>
              </a:ext>
            </a:extLst>
          </p:cNvPr>
          <p:cNvSpPr/>
          <p:nvPr/>
        </p:nvSpPr>
        <p:spPr>
          <a:xfrm>
            <a:off x="52644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00" name="object 116">
            <a:extLst>
              <a:ext uri="{FF2B5EF4-FFF2-40B4-BE49-F238E27FC236}">
                <a16:creationId xmlns="" xmlns:a16="http://schemas.microsoft.com/office/drawing/2014/main" id="{B2CFFEF9-1EC5-41C1-9B69-23B98046CCE5}"/>
              </a:ext>
            </a:extLst>
          </p:cNvPr>
          <p:cNvSpPr/>
          <p:nvPr/>
        </p:nvSpPr>
        <p:spPr>
          <a:xfrm>
            <a:off x="5493000" y="4093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sz="1350"/>
          </a:p>
        </p:txBody>
      </p:sp>
      <p:sp>
        <p:nvSpPr>
          <p:cNvPr id="101" name="object 117">
            <a:extLst>
              <a:ext uri="{FF2B5EF4-FFF2-40B4-BE49-F238E27FC236}">
                <a16:creationId xmlns="" xmlns:a16="http://schemas.microsoft.com/office/drawing/2014/main" id="{7BD85CCE-D78E-4DB0-871F-1ADCE9C22182}"/>
              </a:ext>
            </a:extLst>
          </p:cNvPr>
          <p:cNvSpPr/>
          <p:nvPr/>
        </p:nvSpPr>
        <p:spPr>
          <a:xfrm>
            <a:off x="54930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02" name="object 118">
            <a:extLst>
              <a:ext uri="{FF2B5EF4-FFF2-40B4-BE49-F238E27FC236}">
                <a16:creationId xmlns="" xmlns:a16="http://schemas.microsoft.com/office/drawing/2014/main" id="{05C7FEA2-55EC-4FAE-99AD-FDC389EE1883}"/>
              </a:ext>
            </a:extLst>
          </p:cNvPr>
          <p:cNvSpPr/>
          <p:nvPr/>
        </p:nvSpPr>
        <p:spPr>
          <a:xfrm>
            <a:off x="5721600" y="4093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sz="1350"/>
          </a:p>
        </p:txBody>
      </p:sp>
      <p:sp>
        <p:nvSpPr>
          <p:cNvPr id="103" name="object 119">
            <a:extLst>
              <a:ext uri="{FF2B5EF4-FFF2-40B4-BE49-F238E27FC236}">
                <a16:creationId xmlns="" xmlns:a16="http://schemas.microsoft.com/office/drawing/2014/main" id="{7275BB98-4E41-470E-90C5-DD12936240A9}"/>
              </a:ext>
            </a:extLst>
          </p:cNvPr>
          <p:cNvSpPr/>
          <p:nvPr/>
        </p:nvSpPr>
        <p:spPr>
          <a:xfrm>
            <a:off x="57216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04" name="object 124">
            <a:extLst>
              <a:ext uri="{FF2B5EF4-FFF2-40B4-BE49-F238E27FC236}">
                <a16:creationId xmlns="" xmlns:a16="http://schemas.microsoft.com/office/drawing/2014/main" id="{F804F063-6894-4494-9444-EC9040F830E6}"/>
              </a:ext>
            </a:extLst>
          </p:cNvPr>
          <p:cNvSpPr/>
          <p:nvPr/>
        </p:nvSpPr>
        <p:spPr>
          <a:xfrm>
            <a:off x="5950200" y="3865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05" name="object 125">
            <a:extLst>
              <a:ext uri="{FF2B5EF4-FFF2-40B4-BE49-F238E27FC236}">
                <a16:creationId xmlns="" xmlns:a16="http://schemas.microsoft.com/office/drawing/2014/main" id="{9694F36A-09EB-4C20-8280-87C9382641F7}"/>
              </a:ext>
            </a:extLst>
          </p:cNvPr>
          <p:cNvSpPr/>
          <p:nvPr/>
        </p:nvSpPr>
        <p:spPr>
          <a:xfrm>
            <a:off x="59502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06" name="object 126">
            <a:extLst>
              <a:ext uri="{FF2B5EF4-FFF2-40B4-BE49-F238E27FC236}">
                <a16:creationId xmlns="" xmlns:a16="http://schemas.microsoft.com/office/drawing/2014/main" id="{0D42EE0D-1573-40B1-9FEB-D5197CE4D371}"/>
              </a:ext>
            </a:extLst>
          </p:cNvPr>
          <p:cNvSpPr/>
          <p:nvPr/>
        </p:nvSpPr>
        <p:spPr>
          <a:xfrm>
            <a:off x="6178800" y="3865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07" name="object 127">
            <a:extLst>
              <a:ext uri="{FF2B5EF4-FFF2-40B4-BE49-F238E27FC236}">
                <a16:creationId xmlns="" xmlns:a16="http://schemas.microsoft.com/office/drawing/2014/main" id="{F5E82982-326A-450D-8769-9ADE5FE8FAA3}"/>
              </a:ext>
            </a:extLst>
          </p:cNvPr>
          <p:cNvSpPr/>
          <p:nvPr/>
        </p:nvSpPr>
        <p:spPr>
          <a:xfrm>
            <a:off x="6178800" y="3865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08" name="object 128">
            <a:extLst>
              <a:ext uri="{FF2B5EF4-FFF2-40B4-BE49-F238E27FC236}">
                <a16:creationId xmlns="" xmlns:a16="http://schemas.microsoft.com/office/drawing/2014/main" id="{E52D056D-BCD1-4233-82ED-5E3F08D52731}"/>
              </a:ext>
            </a:extLst>
          </p:cNvPr>
          <p:cNvSpPr/>
          <p:nvPr/>
        </p:nvSpPr>
        <p:spPr>
          <a:xfrm>
            <a:off x="5950200" y="4093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09" name="object 129">
            <a:extLst>
              <a:ext uri="{FF2B5EF4-FFF2-40B4-BE49-F238E27FC236}">
                <a16:creationId xmlns="" xmlns:a16="http://schemas.microsoft.com/office/drawing/2014/main" id="{E065E4BE-95C4-46DB-9E1C-E86197E9599E}"/>
              </a:ext>
            </a:extLst>
          </p:cNvPr>
          <p:cNvSpPr/>
          <p:nvPr/>
        </p:nvSpPr>
        <p:spPr>
          <a:xfrm>
            <a:off x="59502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10" name="object 130">
            <a:extLst>
              <a:ext uri="{FF2B5EF4-FFF2-40B4-BE49-F238E27FC236}">
                <a16:creationId xmlns="" xmlns:a16="http://schemas.microsoft.com/office/drawing/2014/main" id="{7ABF9B78-9D1B-495B-B394-1CBEB06000F3}"/>
              </a:ext>
            </a:extLst>
          </p:cNvPr>
          <p:cNvSpPr/>
          <p:nvPr/>
        </p:nvSpPr>
        <p:spPr>
          <a:xfrm>
            <a:off x="6178800" y="4093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11" name="object 131">
            <a:extLst>
              <a:ext uri="{FF2B5EF4-FFF2-40B4-BE49-F238E27FC236}">
                <a16:creationId xmlns="" xmlns:a16="http://schemas.microsoft.com/office/drawing/2014/main" id="{41E4A614-4CA3-487D-9ED4-A492BD593DBB}"/>
              </a:ext>
            </a:extLst>
          </p:cNvPr>
          <p:cNvSpPr/>
          <p:nvPr/>
        </p:nvSpPr>
        <p:spPr>
          <a:xfrm>
            <a:off x="6178800" y="4093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12" name="object 132">
            <a:extLst>
              <a:ext uri="{FF2B5EF4-FFF2-40B4-BE49-F238E27FC236}">
                <a16:creationId xmlns="" xmlns:a16="http://schemas.microsoft.com/office/drawing/2014/main" id="{511BDFCB-7441-49A8-96D7-335289021740}"/>
              </a:ext>
            </a:extLst>
          </p:cNvPr>
          <p:cNvSpPr/>
          <p:nvPr/>
        </p:nvSpPr>
        <p:spPr>
          <a:xfrm>
            <a:off x="5264400" y="4322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sz="1350"/>
          </a:p>
        </p:txBody>
      </p:sp>
      <p:sp>
        <p:nvSpPr>
          <p:cNvPr id="113" name="object 133">
            <a:extLst>
              <a:ext uri="{FF2B5EF4-FFF2-40B4-BE49-F238E27FC236}">
                <a16:creationId xmlns="" xmlns:a16="http://schemas.microsoft.com/office/drawing/2014/main" id="{211B206C-1FAC-4066-87ED-44D3ABDEA1F6}"/>
              </a:ext>
            </a:extLst>
          </p:cNvPr>
          <p:cNvSpPr/>
          <p:nvPr/>
        </p:nvSpPr>
        <p:spPr>
          <a:xfrm>
            <a:off x="52644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14" name="object 134">
            <a:extLst>
              <a:ext uri="{FF2B5EF4-FFF2-40B4-BE49-F238E27FC236}">
                <a16:creationId xmlns="" xmlns:a16="http://schemas.microsoft.com/office/drawing/2014/main" id="{899D1C57-A76E-472F-9829-22C8369B7B1A}"/>
              </a:ext>
            </a:extLst>
          </p:cNvPr>
          <p:cNvSpPr/>
          <p:nvPr/>
        </p:nvSpPr>
        <p:spPr>
          <a:xfrm>
            <a:off x="5493000" y="4322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sz="1350"/>
          </a:p>
        </p:txBody>
      </p:sp>
      <p:sp>
        <p:nvSpPr>
          <p:cNvPr id="115" name="object 135">
            <a:extLst>
              <a:ext uri="{FF2B5EF4-FFF2-40B4-BE49-F238E27FC236}">
                <a16:creationId xmlns="" xmlns:a16="http://schemas.microsoft.com/office/drawing/2014/main" id="{0887632E-92B0-46DA-A539-12C8B20D09EA}"/>
              </a:ext>
            </a:extLst>
          </p:cNvPr>
          <p:cNvSpPr/>
          <p:nvPr/>
        </p:nvSpPr>
        <p:spPr>
          <a:xfrm>
            <a:off x="54930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16" name="object 136">
            <a:extLst>
              <a:ext uri="{FF2B5EF4-FFF2-40B4-BE49-F238E27FC236}">
                <a16:creationId xmlns="" xmlns:a16="http://schemas.microsoft.com/office/drawing/2014/main" id="{6D564C61-68AE-44C2-BD94-5D6C0DE0261D}"/>
              </a:ext>
            </a:extLst>
          </p:cNvPr>
          <p:cNvSpPr/>
          <p:nvPr/>
        </p:nvSpPr>
        <p:spPr>
          <a:xfrm>
            <a:off x="5721600" y="4322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17" name="object 137">
            <a:extLst>
              <a:ext uri="{FF2B5EF4-FFF2-40B4-BE49-F238E27FC236}">
                <a16:creationId xmlns="" xmlns:a16="http://schemas.microsoft.com/office/drawing/2014/main" id="{FE53D3C2-05BF-419E-A27C-ABEB7B8A62C7}"/>
              </a:ext>
            </a:extLst>
          </p:cNvPr>
          <p:cNvSpPr/>
          <p:nvPr/>
        </p:nvSpPr>
        <p:spPr>
          <a:xfrm>
            <a:off x="57216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18" name="object 138">
            <a:extLst>
              <a:ext uri="{FF2B5EF4-FFF2-40B4-BE49-F238E27FC236}">
                <a16:creationId xmlns="" xmlns:a16="http://schemas.microsoft.com/office/drawing/2014/main" id="{C44170F8-9F18-47C5-BD14-A06CF84A2F46}"/>
              </a:ext>
            </a:extLst>
          </p:cNvPr>
          <p:cNvSpPr/>
          <p:nvPr/>
        </p:nvSpPr>
        <p:spPr>
          <a:xfrm>
            <a:off x="5264400" y="4550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19" name="object 139">
            <a:extLst>
              <a:ext uri="{FF2B5EF4-FFF2-40B4-BE49-F238E27FC236}">
                <a16:creationId xmlns="" xmlns:a16="http://schemas.microsoft.com/office/drawing/2014/main" id="{6533056D-D4F9-4654-BB7A-02C90924405D}"/>
              </a:ext>
            </a:extLst>
          </p:cNvPr>
          <p:cNvSpPr/>
          <p:nvPr/>
        </p:nvSpPr>
        <p:spPr>
          <a:xfrm>
            <a:off x="5264400" y="45509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20" name="object 140">
            <a:extLst>
              <a:ext uri="{FF2B5EF4-FFF2-40B4-BE49-F238E27FC236}">
                <a16:creationId xmlns="" xmlns:a16="http://schemas.microsoft.com/office/drawing/2014/main" id="{8AD30F25-27F8-4921-BC8B-5D1DB0B8ECDF}"/>
              </a:ext>
            </a:extLst>
          </p:cNvPr>
          <p:cNvSpPr/>
          <p:nvPr/>
        </p:nvSpPr>
        <p:spPr>
          <a:xfrm>
            <a:off x="5493000" y="4550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21" name="object 141">
            <a:extLst>
              <a:ext uri="{FF2B5EF4-FFF2-40B4-BE49-F238E27FC236}">
                <a16:creationId xmlns="" xmlns:a16="http://schemas.microsoft.com/office/drawing/2014/main" id="{F851F1EB-EE6A-49CD-BCB0-40BA59325AA2}"/>
              </a:ext>
            </a:extLst>
          </p:cNvPr>
          <p:cNvSpPr/>
          <p:nvPr/>
        </p:nvSpPr>
        <p:spPr>
          <a:xfrm>
            <a:off x="5493000" y="45509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22" name="object 142">
            <a:extLst>
              <a:ext uri="{FF2B5EF4-FFF2-40B4-BE49-F238E27FC236}">
                <a16:creationId xmlns="" xmlns:a16="http://schemas.microsoft.com/office/drawing/2014/main" id="{91CFE3D3-7C04-40AD-8316-E172FFB8819D}"/>
              </a:ext>
            </a:extLst>
          </p:cNvPr>
          <p:cNvSpPr/>
          <p:nvPr/>
        </p:nvSpPr>
        <p:spPr>
          <a:xfrm>
            <a:off x="5721600" y="4550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23" name="object 143">
            <a:extLst>
              <a:ext uri="{FF2B5EF4-FFF2-40B4-BE49-F238E27FC236}">
                <a16:creationId xmlns="" xmlns:a16="http://schemas.microsoft.com/office/drawing/2014/main" id="{797C2497-AF22-4702-9277-4C5941FA5F80}"/>
              </a:ext>
            </a:extLst>
          </p:cNvPr>
          <p:cNvSpPr/>
          <p:nvPr/>
        </p:nvSpPr>
        <p:spPr>
          <a:xfrm>
            <a:off x="5721600" y="45509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24" name="object 144">
            <a:extLst>
              <a:ext uri="{FF2B5EF4-FFF2-40B4-BE49-F238E27FC236}">
                <a16:creationId xmlns="" xmlns:a16="http://schemas.microsoft.com/office/drawing/2014/main" id="{89B2D5E9-A154-4B97-B5FE-004EEBCA3905}"/>
              </a:ext>
            </a:extLst>
          </p:cNvPr>
          <p:cNvSpPr/>
          <p:nvPr/>
        </p:nvSpPr>
        <p:spPr>
          <a:xfrm>
            <a:off x="5950200" y="4322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25" name="object 145">
            <a:extLst>
              <a:ext uri="{FF2B5EF4-FFF2-40B4-BE49-F238E27FC236}">
                <a16:creationId xmlns="" xmlns:a16="http://schemas.microsoft.com/office/drawing/2014/main" id="{ABE1815E-7C15-40E6-90C5-C35E218E2F77}"/>
              </a:ext>
            </a:extLst>
          </p:cNvPr>
          <p:cNvSpPr/>
          <p:nvPr/>
        </p:nvSpPr>
        <p:spPr>
          <a:xfrm>
            <a:off x="59502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26" name="object 146">
            <a:extLst>
              <a:ext uri="{FF2B5EF4-FFF2-40B4-BE49-F238E27FC236}">
                <a16:creationId xmlns="" xmlns:a16="http://schemas.microsoft.com/office/drawing/2014/main" id="{B825CFBE-A82A-4183-9CFF-6CCE2630515A}"/>
              </a:ext>
            </a:extLst>
          </p:cNvPr>
          <p:cNvSpPr/>
          <p:nvPr/>
        </p:nvSpPr>
        <p:spPr>
          <a:xfrm>
            <a:off x="6178800" y="4322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27" name="object 147">
            <a:extLst>
              <a:ext uri="{FF2B5EF4-FFF2-40B4-BE49-F238E27FC236}">
                <a16:creationId xmlns="" xmlns:a16="http://schemas.microsoft.com/office/drawing/2014/main" id="{7226DCCD-F999-4319-8C90-A10D2B16A0CE}"/>
              </a:ext>
            </a:extLst>
          </p:cNvPr>
          <p:cNvSpPr/>
          <p:nvPr/>
        </p:nvSpPr>
        <p:spPr>
          <a:xfrm>
            <a:off x="6178800" y="4322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28" name="object 148">
            <a:extLst>
              <a:ext uri="{FF2B5EF4-FFF2-40B4-BE49-F238E27FC236}">
                <a16:creationId xmlns="" xmlns:a16="http://schemas.microsoft.com/office/drawing/2014/main" id="{A0E69808-E61C-4A31-A8BC-03E1DB2CC08D}"/>
              </a:ext>
            </a:extLst>
          </p:cNvPr>
          <p:cNvSpPr/>
          <p:nvPr/>
        </p:nvSpPr>
        <p:spPr>
          <a:xfrm>
            <a:off x="5950200" y="4550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29" name="object 149">
            <a:extLst>
              <a:ext uri="{FF2B5EF4-FFF2-40B4-BE49-F238E27FC236}">
                <a16:creationId xmlns="" xmlns:a16="http://schemas.microsoft.com/office/drawing/2014/main" id="{2ED04310-BE65-4A30-8500-3574669B4131}"/>
              </a:ext>
            </a:extLst>
          </p:cNvPr>
          <p:cNvSpPr/>
          <p:nvPr/>
        </p:nvSpPr>
        <p:spPr>
          <a:xfrm>
            <a:off x="5950200" y="45509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30" name="object 150">
            <a:extLst>
              <a:ext uri="{FF2B5EF4-FFF2-40B4-BE49-F238E27FC236}">
                <a16:creationId xmlns="" xmlns:a16="http://schemas.microsoft.com/office/drawing/2014/main" id="{597A14FD-4DBC-4683-8859-C57F9549EC4A}"/>
              </a:ext>
            </a:extLst>
          </p:cNvPr>
          <p:cNvSpPr/>
          <p:nvPr/>
        </p:nvSpPr>
        <p:spPr>
          <a:xfrm>
            <a:off x="6178800" y="4550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31" name="object 151">
            <a:extLst>
              <a:ext uri="{FF2B5EF4-FFF2-40B4-BE49-F238E27FC236}">
                <a16:creationId xmlns="" xmlns:a16="http://schemas.microsoft.com/office/drawing/2014/main" id="{82A9496D-3FCD-467F-8CEA-E74857063B7E}"/>
              </a:ext>
            </a:extLst>
          </p:cNvPr>
          <p:cNvSpPr/>
          <p:nvPr/>
        </p:nvSpPr>
        <p:spPr>
          <a:xfrm>
            <a:off x="6178800" y="45509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32" name="object 152">
            <a:extLst>
              <a:ext uri="{FF2B5EF4-FFF2-40B4-BE49-F238E27FC236}">
                <a16:creationId xmlns="" xmlns:a16="http://schemas.microsoft.com/office/drawing/2014/main" id="{3186A7D2-6841-448A-A6BA-B3D14DD0C98F}"/>
              </a:ext>
            </a:extLst>
          </p:cNvPr>
          <p:cNvSpPr/>
          <p:nvPr/>
        </p:nvSpPr>
        <p:spPr>
          <a:xfrm>
            <a:off x="4121400" y="47795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33" name="object 153">
            <a:extLst>
              <a:ext uri="{FF2B5EF4-FFF2-40B4-BE49-F238E27FC236}">
                <a16:creationId xmlns="" xmlns:a16="http://schemas.microsoft.com/office/drawing/2014/main" id="{6CC28EBB-3762-405D-B91F-1DC2087CE01E}"/>
              </a:ext>
            </a:extLst>
          </p:cNvPr>
          <p:cNvSpPr/>
          <p:nvPr/>
        </p:nvSpPr>
        <p:spPr>
          <a:xfrm>
            <a:off x="41214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34" name="object 154">
            <a:extLst>
              <a:ext uri="{FF2B5EF4-FFF2-40B4-BE49-F238E27FC236}">
                <a16:creationId xmlns="" xmlns:a16="http://schemas.microsoft.com/office/drawing/2014/main" id="{A32451AE-3C14-4305-9084-2BD09DB17A5D}"/>
              </a:ext>
            </a:extLst>
          </p:cNvPr>
          <p:cNvSpPr/>
          <p:nvPr/>
        </p:nvSpPr>
        <p:spPr>
          <a:xfrm>
            <a:off x="4350000" y="47795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35" name="object 155">
            <a:extLst>
              <a:ext uri="{FF2B5EF4-FFF2-40B4-BE49-F238E27FC236}">
                <a16:creationId xmlns="" xmlns:a16="http://schemas.microsoft.com/office/drawing/2014/main" id="{EA3FAF84-1489-4F52-BB8D-B1A95852B48A}"/>
              </a:ext>
            </a:extLst>
          </p:cNvPr>
          <p:cNvSpPr/>
          <p:nvPr/>
        </p:nvSpPr>
        <p:spPr>
          <a:xfrm>
            <a:off x="43500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36" name="object 156">
            <a:extLst>
              <a:ext uri="{FF2B5EF4-FFF2-40B4-BE49-F238E27FC236}">
                <a16:creationId xmlns="" xmlns:a16="http://schemas.microsoft.com/office/drawing/2014/main" id="{FBE9B1AA-A09A-47CE-B83B-791087C85317}"/>
              </a:ext>
            </a:extLst>
          </p:cNvPr>
          <p:cNvSpPr/>
          <p:nvPr/>
        </p:nvSpPr>
        <p:spPr>
          <a:xfrm>
            <a:off x="4121400" y="5008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37" name="object 157">
            <a:extLst>
              <a:ext uri="{FF2B5EF4-FFF2-40B4-BE49-F238E27FC236}">
                <a16:creationId xmlns="" xmlns:a16="http://schemas.microsoft.com/office/drawing/2014/main" id="{31A689DE-F74C-496C-842E-70ACC7960BFC}"/>
              </a:ext>
            </a:extLst>
          </p:cNvPr>
          <p:cNvSpPr/>
          <p:nvPr/>
        </p:nvSpPr>
        <p:spPr>
          <a:xfrm>
            <a:off x="41214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38" name="object 158">
            <a:extLst>
              <a:ext uri="{FF2B5EF4-FFF2-40B4-BE49-F238E27FC236}">
                <a16:creationId xmlns="" xmlns:a16="http://schemas.microsoft.com/office/drawing/2014/main" id="{070E5353-F771-49E6-B645-14DAFF1EBC9D}"/>
              </a:ext>
            </a:extLst>
          </p:cNvPr>
          <p:cNvSpPr/>
          <p:nvPr/>
        </p:nvSpPr>
        <p:spPr>
          <a:xfrm>
            <a:off x="4350000" y="5008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39" name="object 159">
            <a:extLst>
              <a:ext uri="{FF2B5EF4-FFF2-40B4-BE49-F238E27FC236}">
                <a16:creationId xmlns="" xmlns:a16="http://schemas.microsoft.com/office/drawing/2014/main" id="{ECC61697-199F-4D4B-A29C-FE4C3E578798}"/>
              </a:ext>
            </a:extLst>
          </p:cNvPr>
          <p:cNvSpPr/>
          <p:nvPr/>
        </p:nvSpPr>
        <p:spPr>
          <a:xfrm>
            <a:off x="43500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40" name="object 160">
            <a:extLst>
              <a:ext uri="{FF2B5EF4-FFF2-40B4-BE49-F238E27FC236}">
                <a16:creationId xmlns="" xmlns:a16="http://schemas.microsoft.com/office/drawing/2014/main" id="{2BFBCDF4-D992-43F5-92AE-262A0536D3AF}"/>
              </a:ext>
            </a:extLst>
          </p:cNvPr>
          <p:cNvSpPr/>
          <p:nvPr/>
        </p:nvSpPr>
        <p:spPr>
          <a:xfrm>
            <a:off x="4578600" y="47795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41" name="object 161">
            <a:extLst>
              <a:ext uri="{FF2B5EF4-FFF2-40B4-BE49-F238E27FC236}">
                <a16:creationId xmlns="" xmlns:a16="http://schemas.microsoft.com/office/drawing/2014/main" id="{10C856C4-AC21-4C67-9EB7-3DC03769287A}"/>
              </a:ext>
            </a:extLst>
          </p:cNvPr>
          <p:cNvSpPr/>
          <p:nvPr/>
        </p:nvSpPr>
        <p:spPr>
          <a:xfrm>
            <a:off x="45786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42" name="object 162">
            <a:extLst>
              <a:ext uri="{FF2B5EF4-FFF2-40B4-BE49-F238E27FC236}">
                <a16:creationId xmlns="" xmlns:a16="http://schemas.microsoft.com/office/drawing/2014/main" id="{1CD12806-3BF6-40E6-9124-CEC520163FC1}"/>
              </a:ext>
            </a:extLst>
          </p:cNvPr>
          <p:cNvSpPr/>
          <p:nvPr/>
        </p:nvSpPr>
        <p:spPr>
          <a:xfrm>
            <a:off x="4807200" y="4779556"/>
            <a:ext cx="114300" cy="1143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sz="1350"/>
          </a:p>
        </p:txBody>
      </p:sp>
      <p:sp>
        <p:nvSpPr>
          <p:cNvPr id="143" name="object 163">
            <a:extLst>
              <a:ext uri="{FF2B5EF4-FFF2-40B4-BE49-F238E27FC236}">
                <a16:creationId xmlns="" xmlns:a16="http://schemas.microsoft.com/office/drawing/2014/main" id="{947DD021-4D03-436E-BA09-E781CCC18806}"/>
              </a:ext>
            </a:extLst>
          </p:cNvPr>
          <p:cNvSpPr/>
          <p:nvPr/>
        </p:nvSpPr>
        <p:spPr>
          <a:xfrm>
            <a:off x="4807200" y="4779556"/>
            <a:ext cx="114300" cy="1143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sz="1350"/>
          </a:p>
        </p:txBody>
      </p:sp>
      <p:sp>
        <p:nvSpPr>
          <p:cNvPr id="144" name="object 164">
            <a:extLst>
              <a:ext uri="{FF2B5EF4-FFF2-40B4-BE49-F238E27FC236}">
                <a16:creationId xmlns="" xmlns:a16="http://schemas.microsoft.com/office/drawing/2014/main" id="{E50C1E42-6A01-4F54-992F-E80C8F89C747}"/>
              </a:ext>
            </a:extLst>
          </p:cNvPr>
          <p:cNvSpPr/>
          <p:nvPr/>
        </p:nvSpPr>
        <p:spPr>
          <a:xfrm>
            <a:off x="4578600" y="5008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45" name="object 165">
            <a:extLst>
              <a:ext uri="{FF2B5EF4-FFF2-40B4-BE49-F238E27FC236}">
                <a16:creationId xmlns="" xmlns:a16="http://schemas.microsoft.com/office/drawing/2014/main" id="{E4811D47-CCC7-4E83-86BE-98D2C9238036}"/>
              </a:ext>
            </a:extLst>
          </p:cNvPr>
          <p:cNvSpPr/>
          <p:nvPr/>
        </p:nvSpPr>
        <p:spPr>
          <a:xfrm>
            <a:off x="45786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46" name="object 166">
            <a:extLst>
              <a:ext uri="{FF2B5EF4-FFF2-40B4-BE49-F238E27FC236}">
                <a16:creationId xmlns="" xmlns:a16="http://schemas.microsoft.com/office/drawing/2014/main" id="{58D26D24-DAF6-47D4-AAB3-8C4C7B638DDA}"/>
              </a:ext>
            </a:extLst>
          </p:cNvPr>
          <p:cNvSpPr/>
          <p:nvPr/>
        </p:nvSpPr>
        <p:spPr>
          <a:xfrm>
            <a:off x="4807200" y="5008156"/>
            <a:ext cx="114300" cy="1143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sz="1350"/>
          </a:p>
        </p:txBody>
      </p:sp>
      <p:sp>
        <p:nvSpPr>
          <p:cNvPr id="147" name="object 167">
            <a:extLst>
              <a:ext uri="{FF2B5EF4-FFF2-40B4-BE49-F238E27FC236}">
                <a16:creationId xmlns="" xmlns:a16="http://schemas.microsoft.com/office/drawing/2014/main" id="{2FD865A8-312B-4602-AB83-3B75F30B1775}"/>
              </a:ext>
            </a:extLst>
          </p:cNvPr>
          <p:cNvSpPr/>
          <p:nvPr/>
        </p:nvSpPr>
        <p:spPr>
          <a:xfrm>
            <a:off x="4807200" y="5008156"/>
            <a:ext cx="114300" cy="1143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sz="1350"/>
          </a:p>
        </p:txBody>
      </p:sp>
      <p:sp>
        <p:nvSpPr>
          <p:cNvPr id="148" name="object 168">
            <a:extLst>
              <a:ext uri="{FF2B5EF4-FFF2-40B4-BE49-F238E27FC236}">
                <a16:creationId xmlns="" xmlns:a16="http://schemas.microsoft.com/office/drawing/2014/main" id="{0833F257-2BF5-4C95-8044-27D98943642A}"/>
              </a:ext>
            </a:extLst>
          </p:cNvPr>
          <p:cNvSpPr/>
          <p:nvPr/>
        </p:nvSpPr>
        <p:spPr>
          <a:xfrm>
            <a:off x="4121400" y="5236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49" name="object 169">
            <a:extLst>
              <a:ext uri="{FF2B5EF4-FFF2-40B4-BE49-F238E27FC236}">
                <a16:creationId xmlns="" xmlns:a16="http://schemas.microsoft.com/office/drawing/2014/main" id="{854FF82D-35B2-4290-AB77-6F91797F230C}"/>
              </a:ext>
            </a:extLst>
          </p:cNvPr>
          <p:cNvSpPr/>
          <p:nvPr/>
        </p:nvSpPr>
        <p:spPr>
          <a:xfrm>
            <a:off x="41214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50" name="object 170">
            <a:extLst>
              <a:ext uri="{FF2B5EF4-FFF2-40B4-BE49-F238E27FC236}">
                <a16:creationId xmlns="" xmlns:a16="http://schemas.microsoft.com/office/drawing/2014/main" id="{0440A07F-D057-404F-89C7-AC79549393C9}"/>
              </a:ext>
            </a:extLst>
          </p:cNvPr>
          <p:cNvSpPr/>
          <p:nvPr/>
        </p:nvSpPr>
        <p:spPr>
          <a:xfrm>
            <a:off x="4350000" y="5236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51" name="object 171">
            <a:extLst>
              <a:ext uri="{FF2B5EF4-FFF2-40B4-BE49-F238E27FC236}">
                <a16:creationId xmlns="" xmlns:a16="http://schemas.microsoft.com/office/drawing/2014/main" id="{44B8B470-CFE4-4570-B195-268009E3906D}"/>
              </a:ext>
            </a:extLst>
          </p:cNvPr>
          <p:cNvSpPr/>
          <p:nvPr/>
        </p:nvSpPr>
        <p:spPr>
          <a:xfrm>
            <a:off x="43500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52" name="object 172">
            <a:extLst>
              <a:ext uri="{FF2B5EF4-FFF2-40B4-BE49-F238E27FC236}">
                <a16:creationId xmlns="" xmlns:a16="http://schemas.microsoft.com/office/drawing/2014/main" id="{D243C4C4-78E6-43CF-8FF0-40A7E5F50311}"/>
              </a:ext>
            </a:extLst>
          </p:cNvPr>
          <p:cNvSpPr/>
          <p:nvPr/>
        </p:nvSpPr>
        <p:spPr>
          <a:xfrm>
            <a:off x="4121400" y="5465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53" name="object 173">
            <a:extLst>
              <a:ext uri="{FF2B5EF4-FFF2-40B4-BE49-F238E27FC236}">
                <a16:creationId xmlns="" xmlns:a16="http://schemas.microsoft.com/office/drawing/2014/main" id="{F9545510-3093-418D-B99A-6FFF0F90E639}"/>
              </a:ext>
            </a:extLst>
          </p:cNvPr>
          <p:cNvSpPr/>
          <p:nvPr/>
        </p:nvSpPr>
        <p:spPr>
          <a:xfrm>
            <a:off x="41214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54" name="object 174">
            <a:extLst>
              <a:ext uri="{FF2B5EF4-FFF2-40B4-BE49-F238E27FC236}">
                <a16:creationId xmlns="" xmlns:a16="http://schemas.microsoft.com/office/drawing/2014/main" id="{4D34DE7C-1937-42C8-96BA-945DD50AF884}"/>
              </a:ext>
            </a:extLst>
          </p:cNvPr>
          <p:cNvSpPr/>
          <p:nvPr/>
        </p:nvSpPr>
        <p:spPr>
          <a:xfrm>
            <a:off x="4350000" y="5465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55" name="object 175">
            <a:extLst>
              <a:ext uri="{FF2B5EF4-FFF2-40B4-BE49-F238E27FC236}">
                <a16:creationId xmlns="" xmlns:a16="http://schemas.microsoft.com/office/drawing/2014/main" id="{6E8A2F04-610D-4449-81A7-C3B38C8BED76}"/>
              </a:ext>
            </a:extLst>
          </p:cNvPr>
          <p:cNvSpPr/>
          <p:nvPr/>
        </p:nvSpPr>
        <p:spPr>
          <a:xfrm>
            <a:off x="43500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56" name="object 176">
            <a:extLst>
              <a:ext uri="{FF2B5EF4-FFF2-40B4-BE49-F238E27FC236}">
                <a16:creationId xmlns="" xmlns:a16="http://schemas.microsoft.com/office/drawing/2014/main" id="{29B113D0-52D0-4C3C-8269-07F4AE06CCD8}"/>
              </a:ext>
            </a:extLst>
          </p:cNvPr>
          <p:cNvSpPr/>
          <p:nvPr/>
        </p:nvSpPr>
        <p:spPr>
          <a:xfrm>
            <a:off x="4578600" y="5236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57" name="object 177">
            <a:extLst>
              <a:ext uri="{FF2B5EF4-FFF2-40B4-BE49-F238E27FC236}">
                <a16:creationId xmlns="" xmlns:a16="http://schemas.microsoft.com/office/drawing/2014/main" id="{1AEF8075-35C0-4E07-A07C-D632050F165A}"/>
              </a:ext>
            </a:extLst>
          </p:cNvPr>
          <p:cNvSpPr/>
          <p:nvPr/>
        </p:nvSpPr>
        <p:spPr>
          <a:xfrm>
            <a:off x="45786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58" name="object 178">
            <a:extLst>
              <a:ext uri="{FF2B5EF4-FFF2-40B4-BE49-F238E27FC236}">
                <a16:creationId xmlns="" xmlns:a16="http://schemas.microsoft.com/office/drawing/2014/main" id="{3CA82221-1A1A-4551-93CD-0503B5FE4888}"/>
              </a:ext>
            </a:extLst>
          </p:cNvPr>
          <p:cNvSpPr/>
          <p:nvPr/>
        </p:nvSpPr>
        <p:spPr>
          <a:xfrm>
            <a:off x="48072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59" name="object 179">
            <a:extLst>
              <a:ext uri="{FF2B5EF4-FFF2-40B4-BE49-F238E27FC236}">
                <a16:creationId xmlns="" xmlns:a16="http://schemas.microsoft.com/office/drawing/2014/main" id="{D8B4D078-9B3A-4BAA-8DB5-0D001006F513}"/>
              </a:ext>
            </a:extLst>
          </p:cNvPr>
          <p:cNvSpPr/>
          <p:nvPr/>
        </p:nvSpPr>
        <p:spPr>
          <a:xfrm>
            <a:off x="48072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60" name="object 180">
            <a:extLst>
              <a:ext uri="{FF2B5EF4-FFF2-40B4-BE49-F238E27FC236}">
                <a16:creationId xmlns="" xmlns:a16="http://schemas.microsoft.com/office/drawing/2014/main" id="{217D342A-3C81-44D9-869C-3FA147950CD6}"/>
              </a:ext>
            </a:extLst>
          </p:cNvPr>
          <p:cNvSpPr/>
          <p:nvPr/>
        </p:nvSpPr>
        <p:spPr>
          <a:xfrm>
            <a:off x="4578600" y="5465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61" name="object 181">
            <a:extLst>
              <a:ext uri="{FF2B5EF4-FFF2-40B4-BE49-F238E27FC236}">
                <a16:creationId xmlns="" xmlns:a16="http://schemas.microsoft.com/office/drawing/2014/main" id="{00CC036B-1CE9-4173-A9C3-F8C36C824811}"/>
              </a:ext>
            </a:extLst>
          </p:cNvPr>
          <p:cNvSpPr/>
          <p:nvPr/>
        </p:nvSpPr>
        <p:spPr>
          <a:xfrm>
            <a:off x="45786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62" name="object 182">
            <a:extLst>
              <a:ext uri="{FF2B5EF4-FFF2-40B4-BE49-F238E27FC236}">
                <a16:creationId xmlns="" xmlns:a16="http://schemas.microsoft.com/office/drawing/2014/main" id="{329D3A08-E548-4E3F-A2CE-BEBD290B8A7E}"/>
              </a:ext>
            </a:extLst>
          </p:cNvPr>
          <p:cNvSpPr/>
          <p:nvPr/>
        </p:nvSpPr>
        <p:spPr>
          <a:xfrm>
            <a:off x="48072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163" name="object 183">
            <a:extLst>
              <a:ext uri="{FF2B5EF4-FFF2-40B4-BE49-F238E27FC236}">
                <a16:creationId xmlns="" xmlns:a16="http://schemas.microsoft.com/office/drawing/2014/main" id="{41D762FC-E2B0-49B3-914C-7E923C62D160}"/>
              </a:ext>
            </a:extLst>
          </p:cNvPr>
          <p:cNvSpPr/>
          <p:nvPr/>
        </p:nvSpPr>
        <p:spPr>
          <a:xfrm>
            <a:off x="48072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64" name="object 184">
            <a:extLst>
              <a:ext uri="{FF2B5EF4-FFF2-40B4-BE49-F238E27FC236}">
                <a16:creationId xmlns="" xmlns:a16="http://schemas.microsoft.com/office/drawing/2014/main" id="{D68940B6-26F6-4D44-9BD0-E00EB47DB8B4}"/>
              </a:ext>
            </a:extLst>
          </p:cNvPr>
          <p:cNvSpPr/>
          <p:nvPr/>
        </p:nvSpPr>
        <p:spPr>
          <a:xfrm>
            <a:off x="4121400" y="47795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65" name="object 185">
            <a:extLst>
              <a:ext uri="{FF2B5EF4-FFF2-40B4-BE49-F238E27FC236}">
                <a16:creationId xmlns="" xmlns:a16="http://schemas.microsoft.com/office/drawing/2014/main" id="{D2099BA8-FC22-417B-B891-733E4CC293A5}"/>
              </a:ext>
            </a:extLst>
          </p:cNvPr>
          <p:cNvSpPr/>
          <p:nvPr/>
        </p:nvSpPr>
        <p:spPr>
          <a:xfrm>
            <a:off x="41214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66" name="object 186">
            <a:extLst>
              <a:ext uri="{FF2B5EF4-FFF2-40B4-BE49-F238E27FC236}">
                <a16:creationId xmlns="" xmlns:a16="http://schemas.microsoft.com/office/drawing/2014/main" id="{B9B0BD15-20E3-4D9F-8B7C-D0799EE4E2D3}"/>
              </a:ext>
            </a:extLst>
          </p:cNvPr>
          <p:cNvSpPr/>
          <p:nvPr/>
        </p:nvSpPr>
        <p:spPr>
          <a:xfrm>
            <a:off x="4350000" y="47795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67" name="object 187">
            <a:extLst>
              <a:ext uri="{FF2B5EF4-FFF2-40B4-BE49-F238E27FC236}">
                <a16:creationId xmlns="" xmlns:a16="http://schemas.microsoft.com/office/drawing/2014/main" id="{B78D7E71-E9B8-4621-BD30-64BCD0387DE5}"/>
              </a:ext>
            </a:extLst>
          </p:cNvPr>
          <p:cNvSpPr/>
          <p:nvPr/>
        </p:nvSpPr>
        <p:spPr>
          <a:xfrm>
            <a:off x="43500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68" name="object 188">
            <a:extLst>
              <a:ext uri="{FF2B5EF4-FFF2-40B4-BE49-F238E27FC236}">
                <a16:creationId xmlns="" xmlns:a16="http://schemas.microsoft.com/office/drawing/2014/main" id="{10E3DCBF-63DC-4A2E-8CD3-DF7D5CC3BA99}"/>
              </a:ext>
            </a:extLst>
          </p:cNvPr>
          <p:cNvSpPr/>
          <p:nvPr/>
        </p:nvSpPr>
        <p:spPr>
          <a:xfrm>
            <a:off x="4578600" y="47795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169" name="object 189">
            <a:extLst>
              <a:ext uri="{FF2B5EF4-FFF2-40B4-BE49-F238E27FC236}">
                <a16:creationId xmlns="" xmlns:a16="http://schemas.microsoft.com/office/drawing/2014/main" id="{BFDB9208-3248-49EC-97EB-454DE3043FAA}"/>
              </a:ext>
            </a:extLst>
          </p:cNvPr>
          <p:cNvSpPr/>
          <p:nvPr/>
        </p:nvSpPr>
        <p:spPr>
          <a:xfrm>
            <a:off x="45786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70" name="object 190">
            <a:extLst>
              <a:ext uri="{FF2B5EF4-FFF2-40B4-BE49-F238E27FC236}">
                <a16:creationId xmlns="" xmlns:a16="http://schemas.microsoft.com/office/drawing/2014/main" id="{D2E669C1-72F3-4A81-8E05-7C4B7C09EB6E}"/>
              </a:ext>
            </a:extLst>
          </p:cNvPr>
          <p:cNvSpPr/>
          <p:nvPr/>
        </p:nvSpPr>
        <p:spPr>
          <a:xfrm>
            <a:off x="4121400" y="5008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71" name="object 191">
            <a:extLst>
              <a:ext uri="{FF2B5EF4-FFF2-40B4-BE49-F238E27FC236}">
                <a16:creationId xmlns="" xmlns:a16="http://schemas.microsoft.com/office/drawing/2014/main" id="{3EC8F73B-0786-4C2C-B2DE-658592F491A3}"/>
              </a:ext>
            </a:extLst>
          </p:cNvPr>
          <p:cNvSpPr/>
          <p:nvPr/>
        </p:nvSpPr>
        <p:spPr>
          <a:xfrm>
            <a:off x="41214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72" name="object 192">
            <a:extLst>
              <a:ext uri="{FF2B5EF4-FFF2-40B4-BE49-F238E27FC236}">
                <a16:creationId xmlns="" xmlns:a16="http://schemas.microsoft.com/office/drawing/2014/main" id="{BDD1AFDF-6231-4876-B65B-6AD885257BBC}"/>
              </a:ext>
            </a:extLst>
          </p:cNvPr>
          <p:cNvSpPr/>
          <p:nvPr/>
        </p:nvSpPr>
        <p:spPr>
          <a:xfrm>
            <a:off x="4350000" y="5008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173" name="object 193">
            <a:extLst>
              <a:ext uri="{FF2B5EF4-FFF2-40B4-BE49-F238E27FC236}">
                <a16:creationId xmlns="" xmlns:a16="http://schemas.microsoft.com/office/drawing/2014/main" id="{2E412480-1606-4080-A85E-197B2CAA035D}"/>
              </a:ext>
            </a:extLst>
          </p:cNvPr>
          <p:cNvSpPr/>
          <p:nvPr/>
        </p:nvSpPr>
        <p:spPr>
          <a:xfrm>
            <a:off x="43500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74" name="object 194">
            <a:extLst>
              <a:ext uri="{FF2B5EF4-FFF2-40B4-BE49-F238E27FC236}">
                <a16:creationId xmlns="" xmlns:a16="http://schemas.microsoft.com/office/drawing/2014/main" id="{3A61C053-37DC-4D1A-BCFB-8D4634092A26}"/>
              </a:ext>
            </a:extLst>
          </p:cNvPr>
          <p:cNvSpPr/>
          <p:nvPr/>
        </p:nvSpPr>
        <p:spPr>
          <a:xfrm>
            <a:off x="4578600" y="50081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175" name="object 195">
            <a:extLst>
              <a:ext uri="{FF2B5EF4-FFF2-40B4-BE49-F238E27FC236}">
                <a16:creationId xmlns="" xmlns:a16="http://schemas.microsoft.com/office/drawing/2014/main" id="{BE841F6C-E67F-4CDD-8A2A-C76F4B6773AA}"/>
              </a:ext>
            </a:extLst>
          </p:cNvPr>
          <p:cNvSpPr/>
          <p:nvPr/>
        </p:nvSpPr>
        <p:spPr>
          <a:xfrm>
            <a:off x="45786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76" name="object 196">
            <a:extLst>
              <a:ext uri="{FF2B5EF4-FFF2-40B4-BE49-F238E27FC236}">
                <a16:creationId xmlns="" xmlns:a16="http://schemas.microsoft.com/office/drawing/2014/main" id="{0B996602-A662-4FC4-AE66-E9A9A482F2DA}"/>
              </a:ext>
            </a:extLst>
          </p:cNvPr>
          <p:cNvSpPr/>
          <p:nvPr/>
        </p:nvSpPr>
        <p:spPr>
          <a:xfrm>
            <a:off x="4121400" y="5236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77" name="object 197">
            <a:extLst>
              <a:ext uri="{FF2B5EF4-FFF2-40B4-BE49-F238E27FC236}">
                <a16:creationId xmlns="" xmlns:a16="http://schemas.microsoft.com/office/drawing/2014/main" id="{307D0BA5-9B16-4F37-A011-1120C96CD5C4}"/>
              </a:ext>
            </a:extLst>
          </p:cNvPr>
          <p:cNvSpPr/>
          <p:nvPr/>
        </p:nvSpPr>
        <p:spPr>
          <a:xfrm>
            <a:off x="41214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78" name="object 198">
            <a:extLst>
              <a:ext uri="{FF2B5EF4-FFF2-40B4-BE49-F238E27FC236}">
                <a16:creationId xmlns="" xmlns:a16="http://schemas.microsoft.com/office/drawing/2014/main" id="{B9578EEC-8519-4E95-A3CF-9E9159D40ED2}"/>
              </a:ext>
            </a:extLst>
          </p:cNvPr>
          <p:cNvSpPr/>
          <p:nvPr/>
        </p:nvSpPr>
        <p:spPr>
          <a:xfrm>
            <a:off x="4350000" y="5236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179" name="object 199">
            <a:extLst>
              <a:ext uri="{FF2B5EF4-FFF2-40B4-BE49-F238E27FC236}">
                <a16:creationId xmlns="" xmlns:a16="http://schemas.microsoft.com/office/drawing/2014/main" id="{6470DE04-EFEE-4947-81D2-75E5CFC58672}"/>
              </a:ext>
            </a:extLst>
          </p:cNvPr>
          <p:cNvSpPr/>
          <p:nvPr/>
        </p:nvSpPr>
        <p:spPr>
          <a:xfrm>
            <a:off x="43500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80" name="object 200">
            <a:extLst>
              <a:ext uri="{FF2B5EF4-FFF2-40B4-BE49-F238E27FC236}">
                <a16:creationId xmlns="" xmlns:a16="http://schemas.microsoft.com/office/drawing/2014/main" id="{B3B60CE1-09CB-4A74-B60B-D58940CD90A1}"/>
              </a:ext>
            </a:extLst>
          </p:cNvPr>
          <p:cNvSpPr/>
          <p:nvPr/>
        </p:nvSpPr>
        <p:spPr>
          <a:xfrm>
            <a:off x="4578600" y="52367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181" name="object 201">
            <a:extLst>
              <a:ext uri="{FF2B5EF4-FFF2-40B4-BE49-F238E27FC236}">
                <a16:creationId xmlns="" xmlns:a16="http://schemas.microsoft.com/office/drawing/2014/main" id="{0FA67D27-063C-4766-B261-B01CE2C1957D}"/>
              </a:ext>
            </a:extLst>
          </p:cNvPr>
          <p:cNvSpPr/>
          <p:nvPr/>
        </p:nvSpPr>
        <p:spPr>
          <a:xfrm>
            <a:off x="45786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82" name="object 202">
            <a:extLst>
              <a:ext uri="{FF2B5EF4-FFF2-40B4-BE49-F238E27FC236}">
                <a16:creationId xmlns="" xmlns:a16="http://schemas.microsoft.com/office/drawing/2014/main" id="{5D9A6114-14E3-46C5-BCDD-867AA5AEBD0E}"/>
              </a:ext>
            </a:extLst>
          </p:cNvPr>
          <p:cNvSpPr/>
          <p:nvPr/>
        </p:nvSpPr>
        <p:spPr>
          <a:xfrm>
            <a:off x="4807200" y="4779556"/>
            <a:ext cx="114300" cy="1143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0000"/>
          </a:solidFill>
        </p:spPr>
        <p:txBody>
          <a:bodyPr wrap="square" lIns="0" tIns="0" rIns="0" bIns="0" rtlCol="0"/>
          <a:lstStyle/>
          <a:p>
            <a:endParaRPr sz="1350"/>
          </a:p>
        </p:txBody>
      </p:sp>
      <p:sp>
        <p:nvSpPr>
          <p:cNvPr id="183" name="object 203">
            <a:extLst>
              <a:ext uri="{FF2B5EF4-FFF2-40B4-BE49-F238E27FC236}">
                <a16:creationId xmlns="" xmlns:a16="http://schemas.microsoft.com/office/drawing/2014/main" id="{2CD8168F-8D6C-4930-AECA-F466B4434828}"/>
              </a:ext>
            </a:extLst>
          </p:cNvPr>
          <p:cNvSpPr/>
          <p:nvPr/>
        </p:nvSpPr>
        <p:spPr>
          <a:xfrm>
            <a:off x="4807200" y="4779556"/>
            <a:ext cx="114300" cy="1143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sz="1350"/>
          </a:p>
        </p:txBody>
      </p:sp>
      <p:sp>
        <p:nvSpPr>
          <p:cNvPr id="184" name="object 204">
            <a:extLst>
              <a:ext uri="{FF2B5EF4-FFF2-40B4-BE49-F238E27FC236}">
                <a16:creationId xmlns="" xmlns:a16="http://schemas.microsoft.com/office/drawing/2014/main" id="{1DECF4AA-AB69-4EAA-BE9F-8240E664FC75}"/>
              </a:ext>
            </a:extLst>
          </p:cNvPr>
          <p:cNvSpPr/>
          <p:nvPr/>
        </p:nvSpPr>
        <p:spPr>
          <a:xfrm>
            <a:off x="5035800" y="47795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85" name="object 205">
            <a:extLst>
              <a:ext uri="{FF2B5EF4-FFF2-40B4-BE49-F238E27FC236}">
                <a16:creationId xmlns="" xmlns:a16="http://schemas.microsoft.com/office/drawing/2014/main" id="{3C78588A-5D58-48B0-86C4-0136B93F10A0}"/>
              </a:ext>
            </a:extLst>
          </p:cNvPr>
          <p:cNvSpPr/>
          <p:nvPr/>
        </p:nvSpPr>
        <p:spPr>
          <a:xfrm>
            <a:off x="50358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86" name="object 206">
            <a:extLst>
              <a:ext uri="{FF2B5EF4-FFF2-40B4-BE49-F238E27FC236}">
                <a16:creationId xmlns="" xmlns:a16="http://schemas.microsoft.com/office/drawing/2014/main" id="{AC24807E-155C-4F42-9898-F7FE9025D5A7}"/>
              </a:ext>
            </a:extLst>
          </p:cNvPr>
          <p:cNvSpPr/>
          <p:nvPr/>
        </p:nvSpPr>
        <p:spPr>
          <a:xfrm>
            <a:off x="4807200" y="5008156"/>
            <a:ext cx="114300" cy="1143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6600"/>
          </a:solidFill>
        </p:spPr>
        <p:txBody>
          <a:bodyPr wrap="square" lIns="0" tIns="0" rIns="0" bIns="0" rtlCol="0"/>
          <a:lstStyle/>
          <a:p>
            <a:endParaRPr sz="1350"/>
          </a:p>
        </p:txBody>
      </p:sp>
      <p:sp>
        <p:nvSpPr>
          <p:cNvPr id="187" name="object 207">
            <a:extLst>
              <a:ext uri="{FF2B5EF4-FFF2-40B4-BE49-F238E27FC236}">
                <a16:creationId xmlns="" xmlns:a16="http://schemas.microsoft.com/office/drawing/2014/main" id="{1531B8FC-8A84-452E-8F71-126F00E3A0BF}"/>
              </a:ext>
            </a:extLst>
          </p:cNvPr>
          <p:cNvSpPr/>
          <p:nvPr/>
        </p:nvSpPr>
        <p:spPr>
          <a:xfrm>
            <a:off x="4807200" y="5008156"/>
            <a:ext cx="114300" cy="1143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sz="1350"/>
          </a:p>
        </p:txBody>
      </p:sp>
      <p:sp>
        <p:nvSpPr>
          <p:cNvPr id="188" name="object 208">
            <a:extLst>
              <a:ext uri="{FF2B5EF4-FFF2-40B4-BE49-F238E27FC236}">
                <a16:creationId xmlns="" xmlns:a16="http://schemas.microsoft.com/office/drawing/2014/main" id="{489E5037-39B9-4EA1-8F78-E2F5B75BBA69}"/>
              </a:ext>
            </a:extLst>
          </p:cNvPr>
          <p:cNvSpPr/>
          <p:nvPr/>
        </p:nvSpPr>
        <p:spPr>
          <a:xfrm>
            <a:off x="5035800" y="5008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89" name="object 209">
            <a:extLst>
              <a:ext uri="{FF2B5EF4-FFF2-40B4-BE49-F238E27FC236}">
                <a16:creationId xmlns="" xmlns:a16="http://schemas.microsoft.com/office/drawing/2014/main" id="{5AB5F16C-009A-4585-873A-08E716667D64}"/>
              </a:ext>
            </a:extLst>
          </p:cNvPr>
          <p:cNvSpPr/>
          <p:nvPr/>
        </p:nvSpPr>
        <p:spPr>
          <a:xfrm>
            <a:off x="50358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90" name="object 210">
            <a:extLst>
              <a:ext uri="{FF2B5EF4-FFF2-40B4-BE49-F238E27FC236}">
                <a16:creationId xmlns="" xmlns:a16="http://schemas.microsoft.com/office/drawing/2014/main" id="{070F353F-D2D1-40AC-AC79-9D83E8DB6B23}"/>
              </a:ext>
            </a:extLst>
          </p:cNvPr>
          <p:cNvSpPr/>
          <p:nvPr/>
        </p:nvSpPr>
        <p:spPr>
          <a:xfrm>
            <a:off x="48072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191" name="object 211">
            <a:extLst>
              <a:ext uri="{FF2B5EF4-FFF2-40B4-BE49-F238E27FC236}">
                <a16:creationId xmlns="" xmlns:a16="http://schemas.microsoft.com/office/drawing/2014/main" id="{4851EF08-6A3C-418C-A408-B547356CE977}"/>
              </a:ext>
            </a:extLst>
          </p:cNvPr>
          <p:cNvSpPr/>
          <p:nvPr/>
        </p:nvSpPr>
        <p:spPr>
          <a:xfrm>
            <a:off x="48072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92" name="object 212">
            <a:extLst>
              <a:ext uri="{FF2B5EF4-FFF2-40B4-BE49-F238E27FC236}">
                <a16:creationId xmlns="" xmlns:a16="http://schemas.microsoft.com/office/drawing/2014/main" id="{28E75759-C4F2-4606-9C01-152191446AD6}"/>
              </a:ext>
            </a:extLst>
          </p:cNvPr>
          <p:cNvSpPr/>
          <p:nvPr/>
        </p:nvSpPr>
        <p:spPr>
          <a:xfrm>
            <a:off x="50358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93" name="object 213">
            <a:extLst>
              <a:ext uri="{FF2B5EF4-FFF2-40B4-BE49-F238E27FC236}">
                <a16:creationId xmlns="" xmlns:a16="http://schemas.microsoft.com/office/drawing/2014/main" id="{53DCD63E-4A92-4302-8AC6-A727E9E54924}"/>
              </a:ext>
            </a:extLst>
          </p:cNvPr>
          <p:cNvSpPr/>
          <p:nvPr/>
        </p:nvSpPr>
        <p:spPr>
          <a:xfrm>
            <a:off x="50358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94" name="object 214">
            <a:extLst>
              <a:ext uri="{FF2B5EF4-FFF2-40B4-BE49-F238E27FC236}">
                <a16:creationId xmlns="" xmlns:a16="http://schemas.microsoft.com/office/drawing/2014/main" id="{FB63C2B2-A168-4A50-AD0F-78E0F505C3F5}"/>
              </a:ext>
            </a:extLst>
          </p:cNvPr>
          <p:cNvSpPr/>
          <p:nvPr/>
        </p:nvSpPr>
        <p:spPr>
          <a:xfrm>
            <a:off x="4121400" y="5465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195" name="object 215">
            <a:extLst>
              <a:ext uri="{FF2B5EF4-FFF2-40B4-BE49-F238E27FC236}">
                <a16:creationId xmlns="" xmlns:a16="http://schemas.microsoft.com/office/drawing/2014/main" id="{C45714CB-ACED-4485-8DF5-B506F6FCC0A4}"/>
              </a:ext>
            </a:extLst>
          </p:cNvPr>
          <p:cNvSpPr/>
          <p:nvPr/>
        </p:nvSpPr>
        <p:spPr>
          <a:xfrm>
            <a:off x="41214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96" name="object 216">
            <a:extLst>
              <a:ext uri="{FF2B5EF4-FFF2-40B4-BE49-F238E27FC236}">
                <a16:creationId xmlns="" xmlns:a16="http://schemas.microsoft.com/office/drawing/2014/main" id="{B234D25B-7B23-40F4-AB82-A2C03B112E9F}"/>
              </a:ext>
            </a:extLst>
          </p:cNvPr>
          <p:cNvSpPr/>
          <p:nvPr/>
        </p:nvSpPr>
        <p:spPr>
          <a:xfrm>
            <a:off x="4350000" y="5465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197" name="object 217">
            <a:extLst>
              <a:ext uri="{FF2B5EF4-FFF2-40B4-BE49-F238E27FC236}">
                <a16:creationId xmlns="" xmlns:a16="http://schemas.microsoft.com/office/drawing/2014/main" id="{7CAE683B-91D6-428B-9632-9380982F8A1E}"/>
              </a:ext>
            </a:extLst>
          </p:cNvPr>
          <p:cNvSpPr/>
          <p:nvPr/>
        </p:nvSpPr>
        <p:spPr>
          <a:xfrm>
            <a:off x="43500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198" name="object 218">
            <a:extLst>
              <a:ext uri="{FF2B5EF4-FFF2-40B4-BE49-F238E27FC236}">
                <a16:creationId xmlns="" xmlns:a16="http://schemas.microsoft.com/office/drawing/2014/main" id="{F1EF9150-B3FE-4519-B640-13756F393915}"/>
              </a:ext>
            </a:extLst>
          </p:cNvPr>
          <p:cNvSpPr/>
          <p:nvPr/>
        </p:nvSpPr>
        <p:spPr>
          <a:xfrm>
            <a:off x="4578600" y="54653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199" name="object 219">
            <a:extLst>
              <a:ext uri="{FF2B5EF4-FFF2-40B4-BE49-F238E27FC236}">
                <a16:creationId xmlns="" xmlns:a16="http://schemas.microsoft.com/office/drawing/2014/main" id="{7A47271B-5CA0-4A8E-ADF2-40E3E498A22D}"/>
              </a:ext>
            </a:extLst>
          </p:cNvPr>
          <p:cNvSpPr/>
          <p:nvPr/>
        </p:nvSpPr>
        <p:spPr>
          <a:xfrm>
            <a:off x="45786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00" name="object 220">
            <a:extLst>
              <a:ext uri="{FF2B5EF4-FFF2-40B4-BE49-F238E27FC236}">
                <a16:creationId xmlns="" xmlns:a16="http://schemas.microsoft.com/office/drawing/2014/main" id="{4E8373B0-FB39-41D2-A82B-5479D777A73F}"/>
              </a:ext>
            </a:extLst>
          </p:cNvPr>
          <p:cNvSpPr/>
          <p:nvPr/>
        </p:nvSpPr>
        <p:spPr>
          <a:xfrm>
            <a:off x="4121400" y="56939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01" name="object 221">
            <a:extLst>
              <a:ext uri="{FF2B5EF4-FFF2-40B4-BE49-F238E27FC236}">
                <a16:creationId xmlns="" xmlns:a16="http://schemas.microsoft.com/office/drawing/2014/main" id="{E0961103-78EF-4D7F-A6A5-B3367CEB25A9}"/>
              </a:ext>
            </a:extLst>
          </p:cNvPr>
          <p:cNvSpPr/>
          <p:nvPr/>
        </p:nvSpPr>
        <p:spPr>
          <a:xfrm>
            <a:off x="4121400" y="5693956"/>
            <a:ext cx="114300" cy="1143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02" name="object 222">
            <a:extLst>
              <a:ext uri="{FF2B5EF4-FFF2-40B4-BE49-F238E27FC236}">
                <a16:creationId xmlns="" xmlns:a16="http://schemas.microsoft.com/office/drawing/2014/main" id="{395E7F2D-D78A-4DB8-89DF-4474B480D773}"/>
              </a:ext>
            </a:extLst>
          </p:cNvPr>
          <p:cNvSpPr/>
          <p:nvPr/>
        </p:nvSpPr>
        <p:spPr>
          <a:xfrm>
            <a:off x="4350000" y="56939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203" name="object 223">
            <a:extLst>
              <a:ext uri="{FF2B5EF4-FFF2-40B4-BE49-F238E27FC236}">
                <a16:creationId xmlns="" xmlns:a16="http://schemas.microsoft.com/office/drawing/2014/main" id="{5130E07A-8B30-466B-99F7-52FD46CFA857}"/>
              </a:ext>
            </a:extLst>
          </p:cNvPr>
          <p:cNvSpPr/>
          <p:nvPr/>
        </p:nvSpPr>
        <p:spPr>
          <a:xfrm>
            <a:off x="4350000" y="5693956"/>
            <a:ext cx="114300" cy="1143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04" name="object 224">
            <a:extLst>
              <a:ext uri="{FF2B5EF4-FFF2-40B4-BE49-F238E27FC236}">
                <a16:creationId xmlns="" xmlns:a16="http://schemas.microsoft.com/office/drawing/2014/main" id="{925E5A00-2C44-4A96-9AF0-3945C8E05A1F}"/>
              </a:ext>
            </a:extLst>
          </p:cNvPr>
          <p:cNvSpPr/>
          <p:nvPr/>
        </p:nvSpPr>
        <p:spPr>
          <a:xfrm>
            <a:off x="4578600" y="5693956"/>
            <a:ext cx="114300" cy="1143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205" name="object 225">
            <a:extLst>
              <a:ext uri="{FF2B5EF4-FFF2-40B4-BE49-F238E27FC236}">
                <a16:creationId xmlns="" xmlns:a16="http://schemas.microsoft.com/office/drawing/2014/main" id="{02F67BBD-4F67-4EA4-A0D4-74E2457F4E76}"/>
              </a:ext>
            </a:extLst>
          </p:cNvPr>
          <p:cNvSpPr/>
          <p:nvPr/>
        </p:nvSpPr>
        <p:spPr>
          <a:xfrm>
            <a:off x="4578600" y="5693956"/>
            <a:ext cx="114300" cy="1143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06" name="object 226">
            <a:extLst>
              <a:ext uri="{FF2B5EF4-FFF2-40B4-BE49-F238E27FC236}">
                <a16:creationId xmlns="" xmlns:a16="http://schemas.microsoft.com/office/drawing/2014/main" id="{38620D1E-5C5A-4E80-A989-465F623E1468}"/>
              </a:ext>
            </a:extLst>
          </p:cNvPr>
          <p:cNvSpPr/>
          <p:nvPr/>
        </p:nvSpPr>
        <p:spPr>
          <a:xfrm>
            <a:off x="48072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207" name="object 227">
            <a:extLst>
              <a:ext uri="{FF2B5EF4-FFF2-40B4-BE49-F238E27FC236}">
                <a16:creationId xmlns="" xmlns:a16="http://schemas.microsoft.com/office/drawing/2014/main" id="{35502001-C189-4EE7-90DA-777A1F935F3A}"/>
              </a:ext>
            </a:extLst>
          </p:cNvPr>
          <p:cNvSpPr/>
          <p:nvPr/>
        </p:nvSpPr>
        <p:spPr>
          <a:xfrm>
            <a:off x="48072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08" name="object 228">
            <a:extLst>
              <a:ext uri="{FF2B5EF4-FFF2-40B4-BE49-F238E27FC236}">
                <a16:creationId xmlns="" xmlns:a16="http://schemas.microsoft.com/office/drawing/2014/main" id="{E85A3710-886F-4C32-94FF-B929E5BB43DA}"/>
              </a:ext>
            </a:extLst>
          </p:cNvPr>
          <p:cNvSpPr/>
          <p:nvPr/>
        </p:nvSpPr>
        <p:spPr>
          <a:xfrm>
            <a:off x="50358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09" name="object 229">
            <a:extLst>
              <a:ext uri="{FF2B5EF4-FFF2-40B4-BE49-F238E27FC236}">
                <a16:creationId xmlns="" xmlns:a16="http://schemas.microsoft.com/office/drawing/2014/main" id="{58ED3C14-9B0C-4BA8-9EEF-10F6B8F33B50}"/>
              </a:ext>
            </a:extLst>
          </p:cNvPr>
          <p:cNvSpPr/>
          <p:nvPr/>
        </p:nvSpPr>
        <p:spPr>
          <a:xfrm>
            <a:off x="50358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10" name="object 230">
            <a:extLst>
              <a:ext uri="{FF2B5EF4-FFF2-40B4-BE49-F238E27FC236}">
                <a16:creationId xmlns="" xmlns:a16="http://schemas.microsoft.com/office/drawing/2014/main" id="{82EF8588-1814-467C-AD70-BC1B1C5DA749}"/>
              </a:ext>
            </a:extLst>
          </p:cNvPr>
          <p:cNvSpPr/>
          <p:nvPr/>
        </p:nvSpPr>
        <p:spPr>
          <a:xfrm>
            <a:off x="4807200" y="5693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sz="1350"/>
          </a:p>
        </p:txBody>
      </p:sp>
      <p:sp>
        <p:nvSpPr>
          <p:cNvPr id="211" name="object 231">
            <a:extLst>
              <a:ext uri="{FF2B5EF4-FFF2-40B4-BE49-F238E27FC236}">
                <a16:creationId xmlns="" xmlns:a16="http://schemas.microsoft.com/office/drawing/2014/main" id="{7298DE24-A457-47FB-A9D6-4C34FC4EAE26}"/>
              </a:ext>
            </a:extLst>
          </p:cNvPr>
          <p:cNvSpPr/>
          <p:nvPr/>
        </p:nvSpPr>
        <p:spPr>
          <a:xfrm>
            <a:off x="4807200" y="5693956"/>
            <a:ext cx="114300" cy="1143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12" name="object 232">
            <a:extLst>
              <a:ext uri="{FF2B5EF4-FFF2-40B4-BE49-F238E27FC236}">
                <a16:creationId xmlns="" xmlns:a16="http://schemas.microsoft.com/office/drawing/2014/main" id="{DA9BC140-5236-4A08-9EF7-CCC0B80E8263}"/>
              </a:ext>
            </a:extLst>
          </p:cNvPr>
          <p:cNvSpPr/>
          <p:nvPr/>
        </p:nvSpPr>
        <p:spPr>
          <a:xfrm>
            <a:off x="5035800" y="5693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13" name="object 233">
            <a:extLst>
              <a:ext uri="{FF2B5EF4-FFF2-40B4-BE49-F238E27FC236}">
                <a16:creationId xmlns="" xmlns:a16="http://schemas.microsoft.com/office/drawing/2014/main" id="{0BA80285-C683-4FF0-A82E-EFD91DDADCC0}"/>
              </a:ext>
            </a:extLst>
          </p:cNvPr>
          <p:cNvSpPr/>
          <p:nvPr/>
        </p:nvSpPr>
        <p:spPr>
          <a:xfrm>
            <a:off x="5035800" y="5693956"/>
            <a:ext cx="114300" cy="1143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14" name="object 234">
            <a:extLst>
              <a:ext uri="{FF2B5EF4-FFF2-40B4-BE49-F238E27FC236}">
                <a16:creationId xmlns="" xmlns:a16="http://schemas.microsoft.com/office/drawing/2014/main" id="{56301A39-3DE6-49E2-A5E6-B38C84C41F06}"/>
              </a:ext>
            </a:extLst>
          </p:cNvPr>
          <p:cNvSpPr/>
          <p:nvPr/>
        </p:nvSpPr>
        <p:spPr>
          <a:xfrm>
            <a:off x="5264400" y="47795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15" name="object 235">
            <a:extLst>
              <a:ext uri="{FF2B5EF4-FFF2-40B4-BE49-F238E27FC236}">
                <a16:creationId xmlns="" xmlns:a16="http://schemas.microsoft.com/office/drawing/2014/main" id="{54842007-5D33-4EEC-B7F1-FAD1F7CEC094}"/>
              </a:ext>
            </a:extLst>
          </p:cNvPr>
          <p:cNvSpPr/>
          <p:nvPr/>
        </p:nvSpPr>
        <p:spPr>
          <a:xfrm>
            <a:off x="52644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16" name="object 236">
            <a:extLst>
              <a:ext uri="{FF2B5EF4-FFF2-40B4-BE49-F238E27FC236}">
                <a16:creationId xmlns="" xmlns:a16="http://schemas.microsoft.com/office/drawing/2014/main" id="{4D45A60D-B7E1-46C4-BEDF-820FE529CF95}"/>
              </a:ext>
            </a:extLst>
          </p:cNvPr>
          <p:cNvSpPr/>
          <p:nvPr/>
        </p:nvSpPr>
        <p:spPr>
          <a:xfrm>
            <a:off x="5493000" y="47795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17" name="object 237">
            <a:extLst>
              <a:ext uri="{FF2B5EF4-FFF2-40B4-BE49-F238E27FC236}">
                <a16:creationId xmlns="" xmlns:a16="http://schemas.microsoft.com/office/drawing/2014/main" id="{4AE336B4-EBE5-4E3D-B3BF-4AD9EFE6AEE1}"/>
              </a:ext>
            </a:extLst>
          </p:cNvPr>
          <p:cNvSpPr/>
          <p:nvPr/>
        </p:nvSpPr>
        <p:spPr>
          <a:xfrm>
            <a:off x="54930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18" name="object 238">
            <a:extLst>
              <a:ext uri="{FF2B5EF4-FFF2-40B4-BE49-F238E27FC236}">
                <a16:creationId xmlns="" xmlns:a16="http://schemas.microsoft.com/office/drawing/2014/main" id="{9B976BB2-8674-4C31-BF6A-BA885BC2BAA7}"/>
              </a:ext>
            </a:extLst>
          </p:cNvPr>
          <p:cNvSpPr/>
          <p:nvPr/>
        </p:nvSpPr>
        <p:spPr>
          <a:xfrm>
            <a:off x="5264400" y="5008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19" name="object 239">
            <a:extLst>
              <a:ext uri="{FF2B5EF4-FFF2-40B4-BE49-F238E27FC236}">
                <a16:creationId xmlns="" xmlns:a16="http://schemas.microsoft.com/office/drawing/2014/main" id="{6AA06C99-7CC7-46BA-A986-7D0B6684CAD8}"/>
              </a:ext>
            </a:extLst>
          </p:cNvPr>
          <p:cNvSpPr/>
          <p:nvPr/>
        </p:nvSpPr>
        <p:spPr>
          <a:xfrm>
            <a:off x="52644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20" name="object 240">
            <a:extLst>
              <a:ext uri="{FF2B5EF4-FFF2-40B4-BE49-F238E27FC236}">
                <a16:creationId xmlns="" xmlns:a16="http://schemas.microsoft.com/office/drawing/2014/main" id="{4AF35DAC-8D8A-41A4-B431-0A852139BF01}"/>
              </a:ext>
            </a:extLst>
          </p:cNvPr>
          <p:cNvSpPr/>
          <p:nvPr/>
        </p:nvSpPr>
        <p:spPr>
          <a:xfrm>
            <a:off x="5493000" y="5008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21" name="object 241">
            <a:extLst>
              <a:ext uri="{FF2B5EF4-FFF2-40B4-BE49-F238E27FC236}">
                <a16:creationId xmlns="" xmlns:a16="http://schemas.microsoft.com/office/drawing/2014/main" id="{B1BFC98E-EF97-4ECA-A3DE-EF6420381E30}"/>
              </a:ext>
            </a:extLst>
          </p:cNvPr>
          <p:cNvSpPr/>
          <p:nvPr/>
        </p:nvSpPr>
        <p:spPr>
          <a:xfrm>
            <a:off x="54930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22" name="object 242">
            <a:extLst>
              <a:ext uri="{FF2B5EF4-FFF2-40B4-BE49-F238E27FC236}">
                <a16:creationId xmlns="" xmlns:a16="http://schemas.microsoft.com/office/drawing/2014/main" id="{34D002DC-D24D-4FBA-B1BF-DBAD7C5052BF}"/>
              </a:ext>
            </a:extLst>
          </p:cNvPr>
          <p:cNvSpPr/>
          <p:nvPr/>
        </p:nvSpPr>
        <p:spPr>
          <a:xfrm>
            <a:off x="5721600" y="47795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23" name="object 243">
            <a:extLst>
              <a:ext uri="{FF2B5EF4-FFF2-40B4-BE49-F238E27FC236}">
                <a16:creationId xmlns="" xmlns:a16="http://schemas.microsoft.com/office/drawing/2014/main" id="{72D854FE-A626-453C-B86B-4432F696CF41}"/>
              </a:ext>
            </a:extLst>
          </p:cNvPr>
          <p:cNvSpPr/>
          <p:nvPr/>
        </p:nvSpPr>
        <p:spPr>
          <a:xfrm>
            <a:off x="57216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24" name="object 244">
            <a:extLst>
              <a:ext uri="{FF2B5EF4-FFF2-40B4-BE49-F238E27FC236}">
                <a16:creationId xmlns="" xmlns:a16="http://schemas.microsoft.com/office/drawing/2014/main" id="{52B501ED-F643-4807-B1CF-C2968A68407E}"/>
              </a:ext>
            </a:extLst>
          </p:cNvPr>
          <p:cNvSpPr/>
          <p:nvPr/>
        </p:nvSpPr>
        <p:spPr>
          <a:xfrm>
            <a:off x="5950200" y="47795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25" name="object 245">
            <a:extLst>
              <a:ext uri="{FF2B5EF4-FFF2-40B4-BE49-F238E27FC236}">
                <a16:creationId xmlns="" xmlns:a16="http://schemas.microsoft.com/office/drawing/2014/main" id="{5E51A247-D755-497F-8381-8A5B2CE2FF5D}"/>
              </a:ext>
            </a:extLst>
          </p:cNvPr>
          <p:cNvSpPr/>
          <p:nvPr/>
        </p:nvSpPr>
        <p:spPr>
          <a:xfrm>
            <a:off x="59502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26" name="object 246">
            <a:extLst>
              <a:ext uri="{FF2B5EF4-FFF2-40B4-BE49-F238E27FC236}">
                <a16:creationId xmlns="" xmlns:a16="http://schemas.microsoft.com/office/drawing/2014/main" id="{21843739-E769-4BCF-8AA9-7110D3419E08}"/>
              </a:ext>
            </a:extLst>
          </p:cNvPr>
          <p:cNvSpPr/>
          <p:nvPr/>
        </p:nvSpPr>
        <p:spPr>
          <a:xfrm>
            <a:off x="5721600" y="5008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27" name="object 247">
            <a:extLst>
              <a:ext uri="{FF2B5EF4-FFF2-40B4-BE49-F238E27FC236}">
                <a16:creationId xmlns="" xmlns:a16="http://schemas.microsoft.com/office/drawing/2014/main" id="{F6F9EE8A-F321-4159-BAD7-686935DD09C7}"/>
              </a:ext>
            </a:extLst>
          </p:cNvPr>
          <p:cNvSpPr/>
          <p:nvPr/>
        </p:nvSpPr>
        <p:spPr>
          <a:xfrm>
            <a:off x="57216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28" name="object 248">
            <a:extLst>
              <a:ext uri="{FF2B5EF4-FFF2-40B4-BE49-F238E27FC236}">
                <a16:creationId xmlns="" xmlns:a16="http://schemas.microsoft.com/office/drawing/2014/main" id="{DBBFD039-5343-454E-9DDF-A85D24610BAB}"/>
              </a:ext>
            </a:extLst>
          </p:cNvPr>
          <p:cNvSpPr/>
          <p:nvPr/>
        </p:nvSpPr>
        <p:spPr>
          <a:xfrm>
            <a:off x="5950200" y="5008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29" name="object 249">
            <a:extLst>
              <a:ext uri="{FF2B5EF4-FFF2-40B4-BE49-F238E27FC236}">
                <a16:creationId xmlns="" xmlns:a16="http://schemas.microsoft.com/office/drawing/2014/main" id="{BFC378C2-6E8E-45C7-B20C-CF8DE68A75CB}"/>
              </a:ext>
            </a:extLst>
          </p:cNvPr>
          <p:cNvSpPr/>
          <p:nvPr/>
        </p:nvSpPr>
        <p:spPr>
          <a:xfrm>
            <a:off x="59502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30" name="object 250">
            <a:extLst>
              <a:ext uri="{FF2B5EF4-FFF2-40B4-BE49-F238E27FC236}">
                <a16:creationId xmlns="" xmlns:a16="http://schemas.microsoft.com/office/drawing/2014/main" id="{09F91E29-4C37-4018-8447-E5E55897FC44}"/>
              </a:ext>
            </a:extLst>
          </p:cNvPr>
          <p:cNvSpPr/>
          <p:nvPr/>
        </p:nvSpPr>
        <p:spPr>
          <a:xfrm>
            <a:off x="52644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31" name="object 251">
            <a:extLst>
              <a:ext uri="{FF2B5EF4-FFF2-40B4-BE49-F238E27FC236}">
                <a16:creationId xmlns="" xmlns:a16="http://schemas.microsoft.com/office/drawing/2014/main" id="{409143AD-1DF7-431D-8D5E-5D7BE6FF4113}"/>
              </a:ext>
            </a:extLst>
          </p:cNvPr>
          <p:cNvSpPr/>
          <p:nvPr/>
        </p:nvSpPr>
        <p:spPr>
          <a:xfrm>
            <a:off x="52644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32" name="object 252">
            <a:extLst>
              <a:ext uri="{FF2B5EF4-FFF2-40B4-BE49-F238E27FC236}">
                <a16:creationId xmlns="" xmlns:a16="http://schemas.microsoft.com/office/drawing/2014/main" id="{139411E2-5EDB-47C8-91DA-ACF3BC573E52}"/>
              </a:ext>
            </a:extLst>
          </p:cNvPr>
          <p:cNvSpPr/>
          <p:nvPr/>
        </p:nvSpPr>
        <p:spPr>
          <a:xfrm>
            <a:off x="54930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33" name="object 253">
            <a:extLst>
              <a:ext uri="{FF2B5EF4-FFF2-40B4-BE49-F238E27FC236}">
                <a16:creationId xmlns="" xmlns:a16="http://schemas.microsoft.com/office/drawing/2014/main" id="{F8A963C9-1C9E-4FE6-9BE0-ED9551AF74A1}"/>
              </a:ext>
            </a:extLst>
          </p:cNvPr>
          <p:cNvSpPr/>
          <p:nvPr/>
        </p:nvSpPr>
        <p:spPr>
          <a:xfrm>
            <a:off x="54930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34" name="object 254">
            <a:extLst>
              <a:ext uri="{FF2B5EF4-FFF2-40B4-BE49-F238E27FC236}">
                <a16:creationId xmlns="" xmlns:a16="http://schemas.microsoft.com/office/drawing/2014/main" id="{8ACA1133-1510-4E67-90B3-F778D9C0203C}"/>
              </a:ext>
            </a:extLst>
          </p:cNvPr>
          <p:cNvSpPr/>
          <p:nvPr/>
        </p:nvSpPr>
        <p:spPr>
          <a:xfrm>
            <a:off x="52644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35" name="object 255">
            <a:extLst>
              <a:ext uri="{FF2B5EF4-FFF2-40B4-BE49-F238E27FC236}">
                <a16:creationId xmlns="" xmlns:a16="http://schemas.microsoft.com/office/drawing/2014/main" id="{AA87216B-6ED8-44F1-ACD9-8B7C702FC05D}"/>
              </a:ext>
            </a:extLst>
          </p:cNvPr>
          <p:cNvSpPr/>
          <p:nvPr/>
        </p:nvSpPr>
        <p:spPr>
          <a:xfrm>
            <a:off x="52644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36" name="object 256">
            <a:extLst>
              <a:ext uri="{FF2B5EF4-FFF2-40B4-BE49-F238E27FC236}">
                <a16:creationId xmlns="" xmlns:a16="http://schemas.microsoft.com/office/drawing/2014/main" id="{D1CCC13E-CDE0-4369-8308-12E2274B8939}"/>
              </a:ext>
            </a:extLst>
          </p:cNvPr>
          <p:cNvSpPr/>
          <p:nvPr/>
        </p:nvSpPr>
        <p:spPr>
          <a:xfrm>
            <a:off x="54930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37" name="object 257">
            <a:extLst>
              <a:ext uri="{FF2B5EF4-FFF2-40B4-BE49-F238E27FC236}">
                <a16:creationId xmlns="" xmlns:a16="http://schemas.microsoft.com/office/drawing/2014/main" id="{E085B44F-2694-4A85-B567-41762B71D5C8}"/>
              </a:ext>
            </a:extLst>
          </p:cNvPr>
          <p:cNvSpPr/>
          <p:nvPr/>
        </p:nvSpPr>
        <p:spPr>
          <a:xfrm>
            <a:off x="54930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38" name="object 258">
            <a:extLst>
              <a:ext uri="{FF2B5EF4-FFF2-40B4-BE49-F238E27FC236}">
                <a16:creationId xmlns="" xmlns:a16="http://schemas.microsoft.com/office/drawing/2014/main" id="{695EFCCD-80CF-4215-98B5-3E9A84B46C67}"/>
              </a:ext>
            </a:extLst>
          </p:cNvPr>
          <p:cNvSpPr/>
          <p:nvPr/>
        </p:nvSpPr>
        <p:spPr>
          <a:xfrm>
            <a:off x="57216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39" name="object 259">
            <a:extLst>
              <a:ext uri="{FF2B5EF4-FFF2-40B4-BE49-F238E27FC236}">
                <a16:creationId xmlns="" xmlns:a16="http://schemas.microsoft.com/office/drawing/2014/main" id="{C98E1CBE-AD34-4CFF-84F5-EB392D301CE5}"/>
              </a:ext>
            </a:extLst>
          </p:cNvPr>
          <p:cNvSpPr/>
          <p:nvPr/>
        </p:nvSpPr>
        <p:spPr>
          <a:xfrm>
            <a:off x="57216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40" name="object 260">
            <a:extLst>
              <a:ext uri="{FF2B5EF4-FFF2-40B4-BE49-F238E27FC236}">
                <a16:creationId xmlns="" xmlns:a16="http://schemas.microsoft.com/office/drawing/2014/main" id="{D4360828-A6B2-41D7-9BF1-825742ABC7D7}"/>
              </a:ext>
            </a:extLst>
          </p:cNvPr>
          <p:cNvSpPr/>
          <p:nvPr/>
        </p:nvSpPr>
        <p:spPr>
          <a:xfrm>
            <a:off x="59502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41" name="object 261">
            <a:extLst>
              <a:ext uri="{FF2B5EF4-FFF2-40B4-BE49-F238E27FC236}">
                <a16:creationId xmlns="" xmlns:a16="http://schemas.microsoft.com/office/drawing/2014/main" id="{207BA25B-494A-4086-A526-1FB1C5E1129F}"/>
              </a:ext>
            </a:extLst>
          </p:cNvPr>
          <p:cNvSpPr/>
          <p:nvPr/>
        </p:nvSpPr>
        <p:spPr>
          <a:xfrm>
            <a:off x="59502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42" name="object 262">
            <a:extLst>
              <a:ext uri="{FF2B5EF4-FFF2-40B4-BE49-F238E27FC236}">
                <a16:creationId xmlns="" xmlns:a16="http://schemas.microsoft.com/office/drawing/2014/main" id="{3BF5D62B-CC3E-4B16-8616-471678C97128}"/>
              </a:ext>
            </a:extLst>
          </p:cNvPr>
          <p:cNvSpPr/>
          <p:nvPr/>
        </p:nvSpPr>
        <p:spPr>
          <a:xfrm>
            <a:off x="57216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43" name="object 263">
            <a:extLst>
              <a:ext uri="{FF2B5EF4-FFF2-40B4-BE49-F238E27FC236}">
                <a16:creationId xmlns="" xmlns:a16="http://schemas.microsoft.com/office/drawing/2014/main" id="{4C8D0842-B9C8-48EF-B396-73351D746697}"/>
              </a:ext>
            </a:extLst>
          </p:cNvPr>
          <p:cNvSpPr/>
          <p:nvPr/>
        </p:nvSpPr>
        <p:spPr>
          <a:xfrm>
            <a:off x="57216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44" name="object 264">
            <a:extLst>
              <a:ext uri="{FF2B5EF4-FFF2-40B4-BE49-F238E27FC236}">
                <a16:creationId xmlns="" xmlns:a16="http://schemas.microsoft.com/office/drawing/2014/main" id="{B66C99AB-2ADB-497A-9F04-F5B0735451A5}"/>
              </a:ext>
            </a:extLst>
          </p:cNvPr>
          <p:cNvSpPr/>
          <p:nvPr/>
        </p:nvSpPr>
        <p:spPr>
          <a:xfrm>
            <a:off x="59502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sz="1350"/>
          </a:p>
        </p:txBody>
      </p:sp>
      <p:sp>
        <p:nvSpPr>
          <p:cNvPr id="245" name="object 265">
            <a:extLst>
              <a:ext uri="{FF2B5EF4-FFF2-40B4-BE49-F238E27FC236}">
                <a16:creationId xmlns="" xmlns:a16="http://schemas.microsoft.com/office/drawing/2014/main" id="{C158B7CC-9A5A-477B-A5D8-3DFD52D73366}"/>
              </a:ext>
            </a:extLst>
          </p:cNvPr>
          <p:cNvSpPr/>
          <p:nvPr/>
        </p:nvSpPr>
        <p:spPr>
          <a:xfrm>
            <a:off x="59502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46" name="object 266">
            <a:extLst>
              <a:ext uri="{FF2B5EF4-FFF2-40B4-BE49-F238E27FC236}">
                <a16:creationId xmlns="" xmlns:a16="http://schemas.microsoft.com/office/drawing/2014/main" id="{78D8D04C-7E27-40A1-9FE8-4AF675210123}"/>
              </a:ext>
            </a:extLst>
          </p:cNvPr>
          <p:cNvSpPr/>
          <p:nvPr/>
        </p:nvSpPr>
        <p:spPr>
          <a:xfrm>
            <a:off x="5264400" y="47795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47" name="object 267">
            <a:extLst>
              <a:ext uri="{FF2B5EF4-FFF2-40B4-BE49-F238E27FC236}">
                <a16:creationId xmlns="" xmlns:a16="http://schemas.microsoft.com/office/drawing/2014/main" id="{CF206CD6-EA35-4461-A989-8144623879F0}"/>
              </a:ext>
            </a:extLst>
          </p:cNvPr>
          <p:cNvSpPr/>
          <p:nvPr/>
        </p:nvSpPr>
        <p:spPr>
          <a:xfrm>
            <a:off x="52644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48" name="object 268">
            <a:extLst>
              <a:ext uri="{FF2B5EF4-FFF2-40B4-BE49-F238E27FC236}">
                <a16:creationId xmlns="" xmlns:a16="http://schemas.microsoft.com/office/drawing/2014/main" id="{15506050-AD0D-491C-AE16-4770C46B86C1}"/>
              </a:ext>
            </a:extLst>
          </p:cNvPr>
          <p:cNvSpPr/>
          <p:nvPr/>
        </p:nvSpPr>
        <p:spPr>
          <a:xfrm>
            <a:off x="5493000" y="47795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49" name="object 269">
            <a:extLst>
              <a:ext uri="{FF2B5EF4-FFF2-40B4-BE49-F238E27FC236}">
                <a16:creationId xmlns="" xmlns:a16="http://schemas.microsoft.com/office/drawing/2014/main" id="{33648608-B5AE-44C3-A385-226982173275}"/>
              </a:ext>
            </a:extLst>
          </p:cNvPr>
          <p:cNvSpPr/>
          <p:nvPr/>
        </p:nvSpPr>
        <p:spPr>
          <a:xfrm>
            <a:off x="54930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50" name="object 270">
            <a:extLst>
              <a:ext uri="{FF2B5EF4-FFF2-40B4-BE49-F238E27FC236}">
                <a16:creationId xmlns="" xmlns:a16="http://schemas.microsoft.com/office/drawing/2014/main" id="{CB463DE4-F93B-4F73-9FC6-2E7E5534E5E0}"/>
              </a:ext>
            </a:extLst>
          </p:cNvPr>
          <p:cNvSpPr/>
          <p:nvPr/>
        </p:nvSpPr>
        <p:spPr>
          <a:xfrm>
            <a:off x="5721600" y="47795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51" name="object 271">
            <a:extLst>
              <a:ext uri="{FF2B5EF4-FFF2-40B4-BE49-F238E27FC236}">
                <a16:creationId xmlns="" xmlns:a16="http://schemas.microsoft.com/office/drawing/2014/main" id="{814F7B82-06CE-44DB-830D-2A515E8E2ADE}"/>
              </a:ext>
            </a:extLst>
          </p:cNvPr>
          <p:cNvSpPr/>
          <p:nvPr/>
        </p:nvSpPr>
        <p:spPr>
          <a:xfrm>
            <a:off x="57216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52" name="object 272">
            <a:extLst>
              <a:ext uri="{FF2B5EF4-FFF2-40B4-BE49-F238E27FC236}">
                <a16:creationId xmlns="" xmlns:a16="http://schemas.microsoft.com/office/drawing/2014/main" id="{E5BD097B-BADD-4CDA-9715-B4ED6A51113F}"/>
              </a:ext>
            </a:extLst>
          </p:cNvPr>
          <p:cNvSpPr/>
          <p:nvPr/>
        </p:nvSpPr>
        <p:spPr>
          <a:xfrm>
            <a:off x="5264400" y="5008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53" name="object 273">
            <a:extLst>
              <a:ext uri="{FF2B5EF4-FFF2-40B4-BE49-F238E27FC236}">
                <a16:creationId xmlns="" xmlns:a16="http://schemas.microsoft.com/office/drawing/2014/main" id="{B9038903-82F2-4211-960E-BB7ED1BB3EB0}"/>
              </a:ext>
            </a:extLst>
          </p:cNvPr>
          <p:cNvSpPr/>
          <p:nvPr/>
        </p:nvSpPr>
        <p:spPr>
          <a:xfrm>
            <a:off x="52644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54" name="object 274">
            <a:extLst>
              <a:ext uri="{FF2B5EF4-FFF2-40B4-BE49-F238E27FC236}">
                <a16:creationId xmlns="" xmlns:a16="http://schemas.microsoft.com/office/drawing/2014/main" id="{C154BE03-CE89-4FD4-9A95-21DB337219EA}"/>
              </a:ext>
            </a:extLst>
          </p:cNvPr>
          <p:cNvSpPr/>
          <p:nvPr/>
        </p:nvSpPr>
        <p:spPr>
          <a:xfrm>
            <a:off x="5493000" y="5008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55" name="object 275">
            <a:extLst>
              <a:ext uri="{FF2B5EF4-FFF2-40B4-BE49-F238E27FC236}">
                <a16:creationId xmlns="" xmlns:a16="http://schemas.microsoft.com/office/drawing/2014/main" id="{2F1DC9EF-7034-44D4-BE3F-F56CD5C6F124}"/>
              </a:ext>
            </a:extLst>
          </p:cNvPr>
          <p:cNvSpPr/>
          <p:nvPr/>
        </p:nvSpPr>
        <p:spPr>
          <a:xfrm>
            <a:off x="54930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56" name="object 276">
            <a:extLst>
              <a:ext uri="{FF2B5EF4-FFF2-40B4-BE49-F238E27FC236}">
                <a16:creationId xmlns="" xmlns:a16="http://schemas.microsoft.com/office/drawing/2014/main" id="{5BF1FBD1-4E62-4202-A05B-DCB641D46099}"/>
              </a:ext>
            </a:extLst>
          </p:cNvPr>
          <p:cNvSpPr/>
          <p:nvPr/>
        </p:nvSpPr>
        <p:spPr>
          <a:xfrm>
            <a:off x="5721600" y="5008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57" name="object 277">
            <a:extLst>
              <a:ext uri="{FF2B5EF4-FFF2-40B4-BE49-F238E27FC236}">
                <a16:creationId xmlns="" xmlns:a16="http://schemas.microsoft.com/office/drawing/2014/main" id="{86EDD2D4-A931-4747-BAEF-8215894758D0}"/>
              </a:ext>
            </a:extLst>
          </p:cNvPr>
          <p:cNvSpPr/>
          <p:nvPr/>
        </p:nvSpPr>
        <p:spPr>
          <a:xfrm>
            <a:off x="57216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58" name="object 278">
            <a:extLst>
              <a:ext uri="{FF2B5EF4-FFF2-40B4-BE49-F238E27FC236}">
                <a16:creationId xmlns="" xmlns:a16="http://schemas.microsoft.com/office/drawing/2014/main" id="{41E87073-D4F7-4301-96C4-440453AA7266}"/>
              </a:ext>
            </a:extLst>
          </p:cNvPr>
          <p:cNvSpPr/>
          <p:nvPr/>
        </p:nvSpPr>
        <p:spPr>
          <a:xfrm>
            <a:off x="52644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59" name="object 279">
            <a:extLst>
              <a:ext uri="{FF2B5EF4-FFF2-40B4-BE49-F238E27FC236}">
                <a16:creationId xmlns="" xmlns:a16="http://schemas.microsoft.com/office/drawing/2014/main" id="{F300657C-CF8D-478B-8EF8-455FC41E63D2}"/>
              </a:ext>
            </a:extLst>
          </p:cNvPr>
          <p:cNvSpPr/>
          <p:nvPr/>
        </p:nvSpPr>
        <p:spPr>
          <a:xfrm>
            <a:off x="52644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60" name="object 280">
            <a:extLst>
              <a:ext uri="{FF2B5EF4-FFF2-40B4-BE49-F238E27FC236}">
                <a16:creationId xmlns="" xmlns:a16="http://schemas.microsoft.com/office/drawing/2014/main" id="{1B64759F-18B9-4616-843B-5C6C72821173}"/>
              </a:ext>
            </a:extLst>
          </p:cNvPr>
          <p:cNvSpPr/>
          <p:nvPr/>
        </p:nvSpPr>
        <p:spPr>
          <a:xfrm>
            <a:off x="54930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61" name="object 281">
            <a:extLst>
              <a:ext uri="{FF2B5EF4-FFF2-40B4-BE49-F238E27FC236}">
                <a16:creationId xmlns="" xmlns:a16="http://schemas.microsoft.com/office/drawing/2014/main" id="{921C8B17-664A-4E81-8708-E67661FF8863}"/>
              </a:ext>
            </a:extLst>
          </p:cNvPr>
          <p:cNvSpPr/>
          <p:nvPr/>
        </p:nvSpPr>
        <p:spPr>
          <a:xfrm>
            <a:off x="54930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62" name="object 282">
            <a:extLst>
              <a:ext uri="{FF2B5EF4-FFF2-40B4-BE49-F238E27FC236}">
                <a16:creationId xmlns="" xmlns:a16="http://schemas.microsoft.com/office/drawing/2014/main" id="{EA17BC3C-F921-405E-85DB-53416EB42DDF}"/>
              </a:ext>
            </a:extLst>
          </p:cNvPr>
          <p:cNvSpPr/>
          <p:nvPr/>
        </p:nvSpPr>
        <p:spPr>
          <a:xfrm>
            <a:off x="57216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63" name="object 283">
            <a:extLst>
              <a:ext uri="{FF2B5EF4-FFF2-40B4-BE49-F238E27FC236}">
                <a16:creationId xmlns="" xmlns:a16="http://schemas.microsoft.com/office/drawing/2014/main" id="{DEEEFDC8-DF06-4991-B033-AEED2F0461A2}"/>
              </a:ext>
            </a:extLst>
          </p:cNvPr>
          <p:cNvSpPr/>
          <p:nvPr/>
        </p:nvSpPr>
        <p:spPr>
          <a:xfrm>
            <a:off x="57216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64" name="object 284">
            <a:extLst>
              <a:ext uri="{FF2B5EF4-FFF2-40B4-BE49-F238E27FC236}">
                <a16:creationId xmlns="" xmlns:a16="http://schemas.microsoft.com/office/drawing/2014/main" id="{0C8F0456-69E4-4FD6-A3E6-E31979547941}"/>
              </a:ext>
            </a:extLst>
          </p:cNvPr>
          <p:cNvSpPr/>
          <p:nvPr/>
        </p:nvSpPr>
        <p:spPr>
          <a:xfrm>
            <a:off x="5950200" y="47795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65" name="object 285">
            <a:extLst>
              <a:ext uri="{FF2B5EF4-FFF2-40B4-BE49-F238E27FC236}">
                <a16:creationId xmlns="" xmlns:a16="http://schemas.microsoft.com/office/drawing/2014/main" id="{D582D3D3-B4C3-4A6A-B562-BCB6B331E072}"/>
              </a:ext>
            </a:extLst>
          </p:cNvPr>
          <p:cNvSpPr/>
          <p:nvPr/>
        </p:nvSpPr>
        <p:spPr>
          <a:xfrm>
            <a:off x="59502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66" name="object 286">
            <a:extLst>
              <a:ext uri="{FF2B5EF4-FFF2-40B4-BE49-F238E27FC236}">
                <a16:creationId xmlns="" xmlns:a16="http://schemas.microsoft.com/office/drawing/2014/main" id="{AFB11221-1B37-492A-BC91-6437A4C58F76}"/>
              </a:ext>
            </a:extLst>
          </p:cNvPr>
          <p:cNvSpPr/>
          <p:nvPr/>
        </p:nvSpPr>
        <p:spPr>
          <a:xfrm>
            <a:off x="6178800" y="47795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67" name="object 287">
            <a:extLst>
              <a:ext uri="{FF2B5EF4-FFF2-40B4-BE49-F238E27FC236}">
                <a16:creationId xmlns="" xmlns:a16="http://schemas.microsoft.com/office/drawing/2014/main" id="{21B66DD9-FE15-45AB-AF55-E86FA1C8421D}"/>
              </a:ext>
            </a:extLst>
          </p:cNvPr>
          <p:cNvSpPr/>
          <p:nvPr/>
        </p:nvSpPr>
        <p:spPr>
          <a:xfrm>
            <a:off x="6178800" y="47795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68" name="object 288">
            <a:extLst>
              <a:ext uri="{FF2B5EF4-FFF2-40B4-BE49-F238E27FC236}">
                <a16:creationId xmlns="" xmlns:a16="http://schemas.microsoft.com/office/drawing/2014/main" id="{255D3FA2-4700-4D2C-83F1-649F67F91881}"/>
              </a:ext>
            </a:extLst>
          </p:cNvPr>
          <p:cNvSpPr/>
          <p:nvPr/>
        </p:nvSpPr>
        <p:spPr>
          <a:xfrm>
            <a:off x="5950200" y="5008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69" name="object 289">
            <a:extLst>
              <a:ext uri="{FF2B5EF4-FFF2-40B4-BE49-F238E27FC236}">
                <a16:creationId xmlns="" xmlns:a16="http://schemas.microsoft.com/office/drawing/2014/main" id="{9F7EA92E-4ABE-4A40-9AD3-601F0CBD4893}"/>
              </a:ext>
            </a:extLst>
          </p:cNvPr>
          <p:cNvSpPr/>
          <p:nvPr/>
        </p:nvSpPr>
        <p:spPr>
          <a:xfrm>
            <a:off x="59502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70" name="object 290">
            <a:extLst>
              <a:ext uri="{FF2B5EF4-FFF2-40B4-BE49-F238E27FC236}">
                <a16:creationId xmlns="" xmlns:a16="http://schemas.microsoft.com/office/drawing/2014/main" id="{E83BD233-91C0-499D-A08D-2D844022223F}"/>
              </a:ext>
            </a:extLst>
          </p:cNvPr>
          <p:cNvSpPr/>
          <p:nvPr/>
        </p:nvSpPr>
        <p:spPr>
          <a:xfrm>
            <a:off x="6178800" y="50081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71" name="object 291">
            <a:extLst>
              <a:ext uri="{FF2B5EF4-FFF2-40B4-BE49-F238E27FC236}">
                <a16:creationId xmlns="" xmlns:a16="http://schemas.microsoft.com/office/drawing/2014/main" id="{1C1984F6-51FF-4A03-83C3-20BC3D415977}"/>
              </a:ext>
            </a:extLst>
          </p:cNvPr>
          <p:cNvSpPr/>
          <p:nvPr/>
        </p:nvSpPr>
        <p:spPr>
          <a:xfrm>
            <a:off x="6178800" y="50081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72" name="object 292">
            <a:extLst>
              <a:ext uri="{FF2B5EF4-FFF2-40B4-BE49-F238E27FC236}">
                <a16:creationId xmlns="" xmlns:a16="http://schemas.microsoft.com/office/drawing/2014/main" id="{05AA6F66-9285-48F0-AC3D-D595AE2FE11F}"/>
              </a:ext>
            </a:extLst>
          </p:cNvPr>
          <p:cNvSpPr/>
          <p:nvPr/>
        </p:nvSpPr>
        <p:spPr>
          <a:xfrm>
            <a:off x="59502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73" name="object 293">
            <a:extLst>
              <a:ext uri="{FF2B5EF4-FFF2-40B4-BE49-F238E27FC236}">
                <a16:creationId xmlns="" xmlns:a16="http://schemas.microsoft.com/office/drawing/2014/main" id="{9E0A2B8C-3977-482A-9522-543823B8024D}"/>
              </a:ext>
            </a:extLst>
          </p:cNvPr>
          <p:cNvSpPr/>
          <p:nvPr/>
        </p:nvSpPr>
        <p:spPr>
          <a:xfrm>
            <a:off x="59502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74" name="object 294">
            <a:extLst>
              <a:ext uri="{FF2B5EF4-FFF2-40B4-BE49-F238E27FC236}">
                <a16:creationId xmlns="" xmlns:a16="http://schemas.microsoft.com/office/drawing/2014/main" id="{B2D4D5F4-BEE2-48C1-82D3-EB39AF723415}"/>
              </a:ext>
            </a:extLst>
          </p:cNvPr>
          <p:cNvSpPr/>
          <p:nvPr/>
        </p:nvSpPr>
        <p:spPr>
          <a:xfrm>
            <a:off x="6178800" y="52367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75" name="object 295">
            <a:extLst>
              <a:ext uri="{FF2B5EF4-FFF2-40B4-BE49-F238E27FC236}">
                <a16:creationId xmlns="" xmlns:a16="http://schemas.microsoft.com/office/drawing/2014/main" id="{9269D5E1-9D14-4009-BF50-5776A31058CD}"/>
              </a:ext>
            </a:extLst>
          </p:cNvPr>
          <p:cNvSpPr/>
          <p:nvPr/>
        </p:nvSpPr>
        <p:spPr>
          <a:xfrm>
            <a:off x="6178800" y="52367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76" name="object 296">
            <a:extLst>
              <a:ext uri="{FF2B5EF4-FFF2-40B4-BE49-F238E27FC236}">
                <a16:creationId xmlns="" xmlns:a16="http://schemas.microsoft.com/office/drawing/2014/main" id="{2084806B-B3D6-4D6D-BEE1-CEFABF8F09B8}"/>
              </a:ext>
            </a:extLst>
          </p:cNvPr>
          <p:cNvSpPr/>
          <p:nvPr/>
        </p:nvSpPr>
        <p:spPr>
          <a:xfrm>
            <a:off x="52644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77" name="object 297">
            <a:extLst>
              <a:ext uri="{FF2B5EF4-FFF2-40B4-BE49-F238E27FC236}">
                <a16:creationId xmlns="" xmlns:a16="http://schemas.microsoft.com/office/drawing/2014/main" id="{291822DA-3733-42A7-884D-5CA075DACB9B}"/>
              </a:ext>
            </a:extLst>
          </p:cNvPr>
          <p:cNvSpPr/>
          <p:nvPr/>
        </p:nvSpPr>
        <p:spPr>
          <a:xfrm>
            <a:off x="52644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78" name="object 298">
            <a:extLst>
              <a:ext uri="{FF2B5EF4-FFF2-40B4-BE49-F238E27FC236}">
                <a16:creationId xmlns="" xmlns:a16="http://schemas.microsoft.com/office/drawing/2014/main" id="{613FDA65-E6E8-491F-849C-573D40CFD2BA}"/>
              </a:ext>
            </a:extLst>
          </p:cNvPr>
          <p:cNvSpPr/>
          <p:nvPr/>
        </p:nvSpPr>
        <p:spPr>
          <a:xfrm>
            <a:off x="54930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79" name="object 299">
            <a:extLst>
              <a:ext uri="{FF2B5EF4-FFF2-40B4-BE49-F238E27FC236}">
                <a16:creationId xmlns="" xmlns:a16="http://schemas.microsoft.com/office/drawing/2014/main" id="{F1B4A3B6-E2F7-40F4-ABDB-1FED024530AB}"/>
              </a:ext>
            </a:extLst>
          </p:cNvPr>
          <p:cNvSpPr/>
          <p:nvPr/>
        </p:nvSpPr>
        <p:spPr>
          <a:xfrm>
            <a:off x="54930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80" name="object 300">
            <a:extLst>
              <a:ext uri="{FF2B5EF4-FFF2-40B4-BE49-F238E27FC236}">
                <a16:creationId xmlns="" xmlns:a16="http://schemas.microsoft.com/office/drawing/2014/main" id="{E76F26A1-F830-4ECA-B155-0459734B6054}"/>
              </a:ext>
            </a:extLst>
          </p:cNvPr>
          <p:cNvSpPr/>
          <p:nvPr/>
        </p:nvSpPr>
        <p:spPr>
          <a:xfrm>
            <a:off x="57216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81" name="object 301">
            <a:extLst>
              <a:ext uri="{FF2B5EF4-FFF2-40B4-BE49-F238E27FC236}">
                <a16:creationId xmlns="" xmlns:a16="http://schemas.microsoft.com/office/drawing/2014/main" id="{28EE6B0F-58CC-4434-91BA-B878A60C1C5F}"/>
              </a:ext>
            </a:extLst>
          </p:cNvPr>
          <p:cNvSpPr/>
          <p:nvPr/>
        </p:nvSpPr>
        <p:spPr>
          <a:xfrm>
            <a:off x="57216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82" name="object 302">
            <a:extLst>
              <a:ext uri="{FF2B5EF4-FFF2-40B4-BE49-F238E27FC236}">
                <a16:creationId xmlns="" xmlns:a16="http://schemas.microsoft.com/office/drawing/2014/main" id="{50C37F15-AF94-48BD-AE59-55233544101F}"/>
              </a:ext>
            </a:extLst>
          </p:cNvPr>
          <p:cNvSpPr/>
          <p:nvPr/>
        </p:nvSpPr>
        <p:spPr>
          <a:xfrm>
            <a:off x="5264400" y="5693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83" name="object 303">
            <a:extLst>
              <a:ext uri="{FF2B5EF4-FFF2-40B4-BE49-F238E27FC236}">
                <a16:creationId xmlns="" xmlns:a16="http://schemas.microsoft.com/office/drawing/2014/main" id="{9CFA4487-F439-42AB-8205-2FDB5F9EA8D4}"/>
              </a:ext>
            </a:extLst>
          </p:cNvPr>
          <p:cNvSpPr/>
          <p:nvPr/>
        </p:nvSpPr>
        <p:spPr>
          <a:xfrm>
            <a:off x="5264400" y="5693956"/>
            <a:ext cx="114300" cy="1143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84" name="object 304">
            <a:extLst>
              <a:ext uri="{FF2B5EF4-FFF2-40B4-BE49-F238E27FC236}">
                <a16:creationId xmlns="" xmlns:a16="http://schemas.microsoft.com/office/drawing/2014/main" id="{A4032992-C5D4-4148-9841-8D1BDCFF5992}"/>
              </a:ext>
            </a:extLst>
          </p:cNvPr>
          <p:cNvSpPr/>
          <p:nvPr/>
        </p:nvSpPr>
        <p:spPr>
          <a:xfrm>
            <a:off x="5493000" y="5693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85" name="object 305">
            <a:extLst>
              <a:ext uri="{FF2B5EF4-FFF2-40B4-BE49-F238E27FC236}">
                <a16:creationId xmlns="" xmlns:a16="http://schemas.microsoft.com/office/drawing/2014/main" id="{15C13C70-EC75-4AB6-A06A-4880AD0460A4}"/>
              </a:ext>
            </a:extLst>
          </p:cNvPr>
          <p:cNvSpPr/>
          <p:nvPr/>
        </p:nvSpPr>
        <p:spPr>
          <a:xfrm>
            <a:off x="5493000" y="5693956"/>
            <a:ext cx="114300" cy="1143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86" name="object 306">
            <a:extLst>
              <a:ext uri="{FF2B5EF4-FFF2-40B4-BE49-F238E27FC236}">
                <a16:creationId xmlns="" xmlns:a16="http://schemas.microsoft.com/office/drawing/2014/main" id="{F31DE4F3-B0D9-411A-B025-E4682D4D817A}"/>
              </a:ext>
            </a:extLst>
          </p:cNvPr>
          <p:cNvSpPr/>
          <p:nvPr/>
        </p:nvSpPr>
        <p:spPr>
          <a:xfrm>
            <a:off x="5721600" y="5693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87" name="object 307">
            <a:extLst>
              <a:ext uri="{FF2B5EF4-FFF2-40B4-BE49-F238E27FC236}">
                <a16:creationId xmlns="" xmlns:a16="http://schemas.microsoft.com/office/drawing/2014/main" id="{1969E577-2368-402D-A39C-2033DD567651}"/>
              </a:ext>
            </a:extLst>
          </p:cNvPr>
          <p:cNvSpPr/>
          <p:nvPr/>
        </p:nvSpPr>
        <p:spPr>
          <a:xfrm>
            <a:off x="5721600" y="5693956"/>
            <a:ext cx="114300" cy="1143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88" name="object 308">
            <a:extLst>
              <a:ext uri="{FF2B5EF4-FFF2-40B4-BE49-F238E27FC236}">
                <a16:creationId xmlns="" xmlns:a16="http://schemas.microsoft.com/office/drawing/2014/main" id="{DAA5F769-801B-44C9-BA8D-1167745D6596}"/>
              </a:ext>
            </a:extLst>
          </p:cNvPr>
          <p:cNvSpPr/>
          <p:nvPr/>
        </p:nvSpPr>
        <p:spPr>
          <a:xfrm>
            <a:off x="59502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89" name="object 309">
            <a:extLst>
              <a:ext uri="{FF2B5EF4-FFF2-40B4-BE49-F238E27FC236}">
                <a16:creationId xmlns="" xmlns:a16="http://schemas.microsoft.com/office/drawing/2014/main" id="{C41A3854-2C46-42FC-BAAA-AEA26EFAF241}"/>
              </a:ext>
            </a:extLst>
          </p:cNvPr>
          <p:cNvSpPr/>
          <p:nvPr/>
        </p:nvSpPr>
        <p:spPr>
          <a:xfrm>
            <a:off x="59502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90" name="object 310">
            <a:extLst>
              <a:ext uri="{FF2B5EF4-FFF2-40B4-BE49-F238E27FC236}">
                <a16:creationId xmlns="" xmlns:a16="http://schemas.microsoft.com/office/drawing/2014/main" id="{64FE3A91-1A27-4F77-9E32-1D7F370E7967}"/>
              </a:ext>
            </a:extLst>
          </p:cNvPr>
          <p:cNvSpPr/>
          <p:nvPr/>
        </p:nvSpPr>
        <p:spPr>
          <a:xfrm>
            <a:off x="6178800" y="54653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91" name="object 311">
            <a:extLst>
              <a:ext uri="{FF2B5EF4-FFF2-40B4-BE49-F238E27FC236}">
                <a16:creationId xmlns="" xmlns:a16="http://schemas.microsoft.com/office/drawing/2014/main" id="{DB2A6AEB-F1F2-41D8-95AF-B2B2E334FC66}"/>
              </a:ext>
            </a:extLst>
          </p:cNvPr>
          <p:cNvSpPr/>
          <p:nvPr/>
        </p:nvSpPr>
        <p:spPr>
          <a:xfrm>
            <a:off x="6178800" y="5465356"/>
            <a:ext cx="114300" cy="1143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92" name="object 312">
            <a:extLst>
              <a:ext uri="{FF2B5EF4-FFF2-40B4-BE49-F238E27FC236}">
                <a16:creationId xmlns="" xmlns:a16="http://schemas.microsoft.com/office/drawing/2014/main" id="{84E8BC30-7A62-4455-856E-6C22790C0966}"/>
              </a:ext>
            </a:extLst>
          </p:cNvPr>
          <p:cNvSpPr/>
          <p:nvPr/>
        </p:nvSpPr>
        <p:spPr>
          <a:xfrm>
            <a:off x="5950200" y="5693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93" name="object 313">
            <a:extLst>
              <a:ext uri="{FF2B5EF4-FFF2-40B4-BE49-F238E27FC236}">
                <a16:creationId xmlns="" xmlns:a16="http://schemas.microsoft.com/office/drawing/2014/main" id="{EDE92652-3096-4B29-B256-7E4F3D357C5A}"/>
              </a:ext>
            </a:extLst>
          </p:cNvPr>
          <p:cNvSpPr/>
          <p:nvPr/>
        </p:nvSpPr>
        <p:spPr>
          <a:xfrm>
            <a:off x="5950200" y="5693956"/>
            <a:ext cx="114300" cy="1143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94" name="object 314">
            <a:extLst>
              <a:ext uri="{FF2B5EF4-FFF2-40B4-BE49-F238E27FC236}">
                <a16:creationId xmlns="" xmlns:a16="http://schemas.microsoft.com/office/drawing/2014/main" id="{6A6D2A73-3301-4B23-8D52-1825D04F4113}"/>
              </a:ext>
            </a:extLst>
          </p:cNvPr>
          <p:cNvSpPr/>
          <p:nvPr/>
        </p:nvSpPr>
        <p:spPr>
          <a:xfrm>
            <a:off x="6178800" y="5693956"/>
            <a:ext cx="114300" cy="1143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sz="1350"/>
          </a:p>
        </p:txBody>
      </p:sp>
      <p:sp>
        <p:nvSpPr>
          <p:cNvPr id="295" name="object 315">
            <a:extLst>
              <a:ext uri="{FF2B5EF4-FFF2-40B4-BE49-F238E27FC236}">
                <a16:creationId xmlns="" xmlns:a16="http://schemas.microsoft.com/office/drawing/2014/main" id="{25A639D9-413C-4B7D-B2F4-47599F76CA02}"/>
              </a:ext>
            </a:extLst>
          </p:cNvPr>
          <p:cNvSpPr/>
          <p:nvPr/>
        </p:nvSpPr>
        <p:spPr>
          <a:xfrm>
            <a:off x="6178800" y="5693956"/>
            <a:ext cx="114300" cy="1143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sz="1350"/>
          </a:p>
        </p:txBody>
      </p:sp>
      <p:sp>
        <p:nvSpPr>
          <p:cNvPr id="296" name="object 316">
            <a:extLst>
              <a:ext uri="{FF2B5EF4-FFF2-40B4-BE49-F238E27FC236}">
                <a16:creationId xmlns="" xmlns:a16="http://schemas.microsoft.com/office/drawing/2014/main" id="{92CA2852-55CF-4347-A29C-33BEEAE17A8A}"/>
              </a:ext>
            </a:extLst>
          </p:cNvPr>
          <p:cNvSpPr/>
          <p:nvPr/>
        </p:nvSpPr>
        <p:spPr>
          <a:xfrm>
            <a:off x="3892800" y="4613449"/>
            <a:ext cx="1428750" cy="0"/>
          </a:xfrm>
          <a:custGeom>
            <a:avLst/>
            <a:gdLst/>
            <a:ahLst/>
            <a:cxnLst/>
            <a:rect l="l" t="t" r="r" b="b"/>
            <a:pathLst>
              <a:path w="1905000">
                <a:moveTo>
                  <a:pt x="1904999" y="0"/>
                </a:moveTo>
                <a:lnTo>
                  <a:pt x="0" y="0"/>
                </a:lnTo>
              </a:path>
            </a:pathLst>
          </a:custGeom>
          <a:ln w="9525">
            <a:solidFill>
              <a:srgbClr val="FF0000"/>
            </a:solidFill>
          </a:ln>
        </p:spPr>
        <p:txBody>
          <a:bodyPr wrap="square" lIns="0" tIns="0" rIns="0" bIns="0" rtlCol="0"/>
          <a:lstStyle/>
          <a:p>
            <a:endParaRPr sz="1350"/>
          </a:p>
        </p:txBody>
      </p:sp>
      <p:sp>
        <p:nvSpPr>
          <p:cNvPr id="297" name="object 317">
            <a:extLst>
              <a:ext uri="{FF2B5EF4-FFF2-40B4-BE49-F238E27FC236}">
                <a16:creationId xmlns="" xmlns:a16="http://schemas.microsoft.com/office/drawing/2014/main" id="{10165766-9D70-49F2-B2C4-52F3C1430E91}"/>
              </a:ext>
            </a:extLst>
          </p:cNvPr>
          <p:cNvSpPr/>
          <p:nvPr/>
        </p:nvSpPr>
        <p:spPr>
          <a:xfrm>
            <a:off x="5317154" y="4608106"/>
            <a:ext cx="5715" cy="1330166"/>
          </a:xfrm>
          <a:custGeom>
            <a:avLst/>
            <a:gdLst/>
            <a:ahLst/>
            <a:cxnLst/>
            <a:rect l="l" t="t" r="r" b="b"/>
            <a:pathLst>
              <a:path w="7620" h="1773554">
                <a:moveTo>
                  <a:pt x="7620" y="1773174"/>
                </a:moveTo>
                <a:lnTo>
                  <a:pt x="0" y="0"/>
                </a:lnTo>
              </a:path>
            </a:pathLst>
          </a:custGeom>
          <a:ln w="9525">
            <a:solidFill>
              <a:srgbClr val="FF0000"/>
            </a:solidFill>
          </a:ln>
        </p:spPr>
        <p:txBody>
          <a:bodyPr wrap="square" lIns="0" tIns="0" rIns="0" bIns="0" rtlCol="0"/>
          <a:lstStyle/>
          <a:p>
            <a:endParaRPr sz="1350"/>
          </a:p>
        </p:txBody>
      </p:sp>
      <p:sp>
        <p:nvSpPr>
          <p:cNvPr id="298" name="object 322">
            <a:extLst>
              <a:ext uri="{FF2B5EF4-FFF2-40B4-BE49-F238E27FC236}">
                <a16:creationId xmlns="" xmlns:a16="http://schemas.microsoft.com/office/drawing/2014/main" id="{C9663D19-A9C2-4E94-8B21-DE1AB2D2D480}"/>
              </a:ext>
            </a:extLst>
          </p:cNvPr>
          <p:cNvSpPr/>
          <p:nvPr/>
        </p:nvSpPr>
        <p:spPr>
          <a:xfrm>
            <a:off x="8476910" y="4759935"/>
            <a:ext cx="114300" cy="114300"/>
          </a:xfrm>
          <a:custGeom>
            <a:avLst/>
            <a:gdLst/>
            <a:ahLst/>
            <a:cxnLst/>
            <a:rect l="l" t="t" r="r" b="b"/>
            <a:pathLst>
              <a:path w="152400" h="152400">
                <a:moveTo>
                  <a:pt x="76200" y="0"/>
                </a:moveTo>
                <a:lnTo>
                  <a:pt x="46291" y="5905"/>
                </a:lnTo>
                <a:lnTo>
                  <a:pt x="22098" y="22097"/>
                </a:lnTo>
                <a:lnTo>
                  <a:pt x="5905" y="46291"/>
                </a:lnTo>
                <a:lnTo>
                  <a:pt x="0" y="76200"/>
                </a:lnTo>
                <a:lnTo>
                  <a:pt x="5905" y="105787"/>
                </a:lnTo>
                <a:lnTo>
                  <a:pt x="22098" y="130016"/>
                </a:lnTo>
                <a:lnTo>
                  <a:pt x="46291" y="146387"/>
                </a:lnTo>
                <a:lnTo>
                  <a:pt x="76200" y="152400"/>
                </a:lnTo>
                <a:lnTo>
                  <a:pt x="105787" y="146387"/>
                </a:lnTo>
                <a:lnTo>
                  <a:pt x="130016" y="130016"/>
                </a:lnTo>
                <a:lnTo>
                  <a:pt x="146387" y="105787"/>
                </a:lnTo>
                <a:lnTo>
                  <a:pt x="152400" y="76200"/>
                </a:lnTo>
                <a:lnTo>
                  <a:pt x="146387" y="46291"/>
                </a:lnTo>
                <a:lnTo>
                  <a:pt x="130016" y="22098"/>
                </a:lnTo>
                <a:lnTo>
                  <a:pt x="105787" y="5905"/>
                </a:lnTo>
                <a:lnTo>
                  <a:pt x="76200" y="0"/>
                </a:lnTo>
                <a:close/>
              </a:path>
            </a:pathLst>
          </a:custGeom>
          <a:ln w="25400">
            <a:solidFill>
              <a:srgbClr val="FF0000"/>
            </a:solidFill>
          </a:ln>
        </p:spPr>
        <p:txBody>
          <a:bodyPr wrap="square" lIns="0" tIns="0" rIns="0" bIns="0" rtlCol="0"/>
          <a:lstStyle/>
          <a:p>
            <a:endParaRPr sz="1350"/>
          </a:p>
        </p:txBody>
      </p:sp>
      <p:sp>
        <p:nvSpPr>
          <p:cNvPr id="299" name="object 321">
            <a:extLst>
              <a:ext uri="{FF2B5EF4-FFF2-40B4-BE49-F238E27FC236}">
                <a16:creationId xmlns="" xmlns:a16="http://schemas.microsoft.com/office/drawing/2014/main" id="{A41B3B59-4A88-4FB2-BD5D-7C4888C44794}"/>
              </a:ext>
            </a:extLst>
          </p:cNvPr>
          <p:cNvSpPr/>
          <p:nvPr/>
        </p:nvSpPr>
        <p:spPr>
          <a:xfrm>
            <a:off x="7413025" y="3722948"/>
            <a:ext cx="2184845" cy="2188274"/>
          </a:xfrm>
          <a:prstGeom prst="rect">
            <a:avLst/>
          </a:prstGeom>
          <a:blipFill>
            <a:blip r:embed="rId2" cstate="print"/>
            <a:stretch>
              <a:fillRect/>
            </a:stretch>
          </a:blipFill>
        </p:spPr>
        <p:txBody>
          <a:bodyPr wrap="square" lIns="0" tIns="0" rIns="0" bIns="0" rtlCol="0"/>
          <a:lstStyle/>
          <a:p>
            <a:endParaRPr sz="1350"/>
          </a:p>
        </p:txBody>
      </p:sp>
      <p:sp>
        <p:nvSpPr>
          <p:cNvPr id="300" name="object 322">
            <a:extLst>
              <a:ext uri="{FF2B5EF4-FFF2-40B4-BE49-F238E27FC236}">
                <a16:creationId xmlns="" xmlns:a16="http://schemas.microsoft.com/office/drawing/2014/main" id="{AA835167-9E02-4327-ACBC-5C224691C0B9}"/>
              </a:ext>
            </a:extLst>
          </p:cNvPr>
          <p:cNvSpPr/>
          <p:nvPr/>
        </p:nvSpPr>
        <p:spPr>
          <a:xfrm>
            <a:off x="8716595" y="4713338"/>
            <a:ext cx="114300" cy="114300"/>
          </a:xfrm>
          <a:custGeom>
            <a:avLst/>
            <a:gdLst/>
            <a:ahLst/>
            <a:cxnLst/>
            <a:rect l="l" t="t" r="r" b="b"/>
            <a:pathLst>
              <a:path w="152400" h="152400">
                <a:moveTo>
                  <a:pt x="76200" y="0"/>
                </a:moveTo>
                <a:lnTo>
                  <a:pt x="46291" y="5905"/>
                </a:lnTo>
                <a:lnTo>
                  <a:pt x="22098" y="22097"/>
                </a:lnTo>
                <a:lnTo>
                  <a:pt x="5905" y="46291"/>
                </a:lnTo>
                <a:lnTo>
                  <a:pt x="0" y="76200"/>
                </a:lnTo>
                <a:lnTo>
                  <a:pt x="5905" y="105787"/>
                </a:lnTo>
                <a:lnTo>
                  <a:pt x="22098" y="130016"/>
                </a:lnTo>
                <a:lnTo>
                  <a:pt x="46291" y="146387"/>
                </a:lnTo>
                <a:lnTo>
                  <a:pt x="76200" y="152400"/>
                </a:lnTo>
                <a:lnTo>
                  <a:pt x="105787" y="146387"/>
                </a:lnTo>
                <a:lnTo>
                  <a:pt x="130016" y="130016"/>
                </a:lnTo>
                <a:lnTo>
                  <a:pt x="146387" y="105787"/>
                </a:lnTo>
                <a:lnTo>
                  <a:pt x="152400" y="76200"/>
                </a:lnTo>
                <a:lnTo>
                  <a:pt x="146387" y="46291"/>
                </a:lnTo>
                <a:lnTo>
                  <a:pt x="130016" y="22098"/>
                </a:lnTo>
                <a:lnTo>
                  <a:pt x="105787" y="5905"/>
                </a:lnTo>
                <a:lnTo>
                  <a:pt x="76200" y="0"/>
                </a:lnTo>
                <a:close/>
              </a:path>
            </a:pathLst>
          </a:custGeom>
          <a:ln w="25400">
            <a:solidFill>
              <a:srgbClr val="FF0000"/>
            </a:solidFill>
          </a:ln>
        </p:spPr>
        <p:txBody>
          <a:bodyPr wrap="square" lIns="0" tIns="0" rIns="0" bIns="0" rtlCol="0"/>
          <a:lstStyle/>
          <a:p>
            <a:endParaRPr sz="1350"/>
          </a:p>
        </p:txBody>
      </p:sp>
      <p:sp>
        <p:nvSpPr>
          <p:cNvPr id="301" name="object 323">
            <a:extLst>
              <a:ext uri="{FF2B5EF4-FFF2-40B4-BE49-F238E27FC236}">
                <a16:creationId xmlns="" xmlns:a16="http://schemas.microsoft.com/office/drawing/2014/main" id="{A5A0576C-7BEF-425E-A3AE-71102322273A}"/>
              </a:ext>
            </a:extLst>
          </p:cNvPr>
          <p:cNvSpPr/>
          <p:nvPr/>
        </p:nvSpPr>
        <p:spPr>
          <a:xfrm>
            <a:off x="7302133" y="4767630"/>
            <a:ext cx="1428750" cy="0"/>
          </a:xfrm>
          <a:custGeom>
            <a:avLst/>
            <a:gdLst/>
            <a:ahLst/>
            <a:cxnLst/>
            <a:rect l="l" t="t" r="r" b="b"/>
            <a:pathLst>
              <a:path w="1905000">
                <a:moveTo>
                  <a:pt x="1904999" y="0"/>
                </a:moveTo>
                <a:lnTo>
                  <a:pt x="0" y="0"/>
                </a:lnTo>
              </a:path>
            </a:pathLst>
          </a:custGeom>
          <a:ln w="9525">
            <a:solidFill>
              <a:srgbClr val="FF0000"/>
            </a:solidFill>
          </a:ln>
        </p:spPr>
        <p:txBody>
          <a:bodyPr wrap="square" lIns="0" tIns="0" rIns="0" bIns="0" rtlCol="0"/>
          <a:lstStyle/>
          <a:p>
            <a:endParaRPr sz="1350"/>
          </a:p>
        </p:txBody>
      </p:sp>
      <p:sp>
        <p:nvSpPr>
          <p:cNvPr id="302" name="object 324">
            <a:extLst>
              <a:ext uri="{FF2B5EF4-FFF2-40B4-BE49-F238E27FC236}">
                <a16:creationId xmlns="" xmlns:a16="http://schemas.microsoft.com/office/drawing/2014/main" id="{F871C83D-77BB-444D-8235-041B59238D7F}"/>
              </a:ext>
            </a:extLst>
          </p:cNvPr>
          <p:cNvSpPr/>
          <p:nvPr/>
        </p:nvSpPr>
        <p:spPr>
          <a:xfrm>
            <a:off x="8771459" y="4821352"/>
            <a:ext cx="5715" cy="1263967"/>
          </a:xfrm>
          <a:custGeom>
            <a:avLst/>
            <a:gdLst/>
            <a:ahLst/>
            <a:cxnLst/>
            <a:rect l="l" t="t" r="r" b="b"/>
            <a:pathLst>
              <a:path w="7620" h="1685290">
                <a:moveTo>
                  <a:pt x="7607" y="1684782"/>
                </a:moveTo>
                <a:lnTo>
                  <a:pt x="0" y="0"/>
                </a:lnTo>
              </a:path>
            </a:pathLst>
          </a:custGeom>
          <a:ln w="9525">
            <a:solidFill>
              <a:srgbClr val="FF0000"/>
            </a:solidFill>
          </a:ln>
        </p:spPr>
        <p:txBody>
          <a:bodyPr wrap="square" lIns="0" tIns="0" rIns="0" bIns="0" rtlCol="0"/>
          <a:lstStyle/>
          <a:p>
            <a:endParaRPr sz="1350"/>
          </a:p>
        </p:txBody>
      </p:sp>
      <p:sp>
        <p:nvSpPr>
          <p:cNvPr id="303" name="object 325">
            <a:extLst>
              <a:ext uri="{FF2B5EF4-FFF2-40B4-BE49-F238E27FC236}">
                <a16:creationId xmlns="" xmlns:a16="http://schemas.microsoft.com/office/drawing/2014/main" id="{6342BB79-8B29-4F54-BFC2-90C604D2E049}"/>
              </a:ext>
            </a:extLst>
          </p:cNvPr>
          <p:cNvSpPr txBox="1"/>
          <p:nvPr/>
        </p:nvSpPr>
        <p:spPr>
          <a:xfrm>
            <a:off x="8677752" y="6003736"/>
            <a:ext cx="156772" cy="369332"/>
          </a:xfrm>
          <a:prstGeom prst="rect">
            <a:avLst/>
          </a:prstGeom>
        </p:spPr>
        <p:txBody>
          <a:bodyPr vert="horz" wrap="square" lIns="0" tIns="0" rIns="0" bIns="0" rtlCol="0">
            <a:spAutoFit/>
          </a:bodyPr>
          <a:lstStyle/>
          <a:p>
            <a:pPr marL="9525"/>
            <a:r>
              <a:rPr lang="en-US" sz="2400" b="1" spc="-4" dirty="0">
                <a:latin typeface="Times New Roman"/>
                <a:cs typeface="Times New Roman"/>
              </a:rPr>
              <a:t>y</a:t>
            </a:r>
            <a:endParaRPr sz="2400" dirty="0">
              <a:latin typeface="Times New Roman"/>
              <a:cs typeface="Times New Roman"/>
            </a:endParaRPr>
          </a:p>
        </p:txBody>
      </p:sp>
      <p:sp>
        <p:nvSpPr>
          <p:cNvPr id="304" name="object 326">
            <a:extLst>
              <a:ext uri="{FF2B5EF4-FFF2-40B4-BE49-F238E27FC236}">
                <a16:creationId xmlns="" xmlns:a16="http://schemas.microsoft.com/office/drawing/2014/main" id="{6D1536BE-0B2B-4C4F-9E56-BA4A8C343ACA}"/>
              </a:ext>
            </a:extLst>
          </p:cNvPr>
          <p:cNvSpPr txBox="1"/>
          <p:nvPr/>
        </p:nvSpPr>
        <p:spPr>
          <a:xfrm>
            <a:off x="7108004" y="4521704"/>
            <a:ext cx="171450" cy="369332"/>
          </a:xfrm>
          <a:prstGeom prst="rect">
            <a:avLst/>
          </a:prstGeom>
        </p:spPr>
        <p:txBody>
          <a:bodyPr vert="horz" wrap="square" lIns="0" tIns="0" rIns="0" bIns="0" rtlCol="0">
            <a:spAutoFit/>
          </a:bodyPr>
          <a:lstStyle/>
          <a:p>
            <a:pPr marL="9525"/>
            <a:r>
              <a:rPr lang="en-US" sz="2400" b="1" spc="-4" dirty="0">
                <a:latin typeface="Times New Roman"/>
                <a:cs typeface="Times New Roman"/>
              </a:rPr>
              <a:t>x</a:t>
            </a:r>
            <a:endParaRPr sz="2400" dirty="0">
              <a:latin typeface="Times New Roman"/>
              <a:cs typeface="Times New Roman"/>
            </a:endParaRPr>
          </a:p>
        </p:txBody>
      </p:sp>
      <p:sp>
        <p:nvSpPr>
          <p:cNvPr id="305" name="object 326">
            <a:extLst>
              <a:ext uri="{FF2B5EF4-FFF2-40B4-BE49-F238E27FC236}">
                <a16:creationId xmlns="" xmlns:a16="http://schemas.microsoft.com/office/drawing/2014/main" id="{8B5C0D5D-FCD8-4455-9A55-E402E7F99BF1}"/>
              </a:ext>
            </a:extLst>
          </p:cNvPr>
          <p:cNvSpPr txBox="1"/>
          <p:nvPr/>
        </p:nvSpPr>
        <p:spPr>
          <a:xfrm>
            <a:off x="3686817" y="4391683"/>
            <a:ext cx="171450" cy="369332"/>
          </a:xfrm>
          <a:prstGeom prst="rect">
            <a:avLst/>
          </a:prstGeom>
        </p:spPr>
        <p:txBody>
          <a:bodyPr vert="horz" wrap="square" lIns="0" tIns="0" rIns="0" bIns="0" rtlCol="0">
            <a:spAutoFit/>
          </a:bodyPr>
          <a:lstStyle/>
          <a:p>
            <a:pPr marL="9525"/>
            <a:r>
              <a:rPr lang="en-US" sz="2400" b="1" spc="-4" dirty="0">
                <a:latin typeface="Times New Roman"/>
                <a:cs typeface="Times New Roman"/>
              </a:rPr>
              <a:t>x</a:t>
            </a:r>
            <a:endParaRPr sz="2400" dirty="0">
              <a:latin typeface="Times New Roman"/>
              <a:cs typeface="Times New Roman"/>
            </a:endParaRPr>
          </a:p>
        </p:txBody>
      </p:sp>
      <p:sp>
        <p:nvSpPr>
          <p:cNvPr id="306" name="object 325">
            <a:extLst>
              <a:ext uri="{FF2B5EF4-FFF2-40B4-BE49-F238E27FC236}">
                <a16:creationId xmlns="" xmlns:a16="http://schemas.microsoft.com/office/drawing/2014/main" id="{2E0EB98A-9F63-4580-B596-D42C1CF70BAF}"/>
              </a:ext>
            </a:extLst>
          </p:cNvPr>
          <p:cNvSpPr txBox="1"/>
          <p:nvPr/>
        </p:nvSpPr>
        <p:spPr>
          <a:xfrm>
            <a:off x="5207592" y="5927065"/>
            <a:ext cx="156772" cy="369332"/>
          </a:xfrm>
          <a:prstGeom prst="rect">
            <a:avLst/>
          </a:prstGeom>
        </p:spPr>
        <p:txBody>
          <a:bodyPr vert="horz" wrap="square" lIns="0" tIns="0" rIns="0" bIns="0" rtlCol="0">
            <a:spAutoFit/>
          </a:bodyPr>
          <a:lstStyle/>
          <a:p>
            <a:pPr marL="9525"/>
            <a:r>
              <a:rPr lang="en-US" sz="2400" b="1" spc="-4" dirty="0">
                <a:latin typeface="Times New Roman"/>
                <a:cs typeface="Times New Roman"/>
              </a:rPr>
              <a:t>y</a:t>
            </a:r>
            <a:endParaRPr sz="2400" dirty="0">
              <a:latin typeface="Times New Roman"/>
              <a:cs typeface="Times New Roman"/>
            </a:endParaRPr>
          </a:p>
        </p:txBody>
      </p:sp>
    </p:spTree>
    <p:extLst>
      <p:ext uri="{BB962C8B-B14F-4D97-AF65-F5344CB8AC3E}">
        <p14:creationId xmlns:p14="http://schemas.microsoft.com/office/powerpoint/2010/main" val="15303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solidFill>
                  <a:srgbClr val="C00000"/>
                </a:solidFill>
              </a:rPr>
              <a:t>考核方式</a:t>
            </a:r>
            <a:endParaRPr lang="zh-CN" altLang="en-US" sz="4000" dirty="0"/>
          </a:p>
        </p:txBody>
      </p:sp>
      <p:sp>
        <p:nvSpPr>
          <p:cNvPr id="3" name="内容占位符 2"/>
          <p:cNvSpPr>
            <a:spLocks noGrp="1"/>
          </p:cNvSpPr>
          <p:nvPr>
            <p:ph idx="1"/>
          </p:nvPr>
        </p:nvSpPr>
        <p:spPr>
          <a:xfrm>
            <a:off x="2589212" y="1905000"/>
            <a:ext cx="8915400" cy="4495800"/>
          </a:xfrm>
        </p:spPr>
        <p:txBody>
          <a:bodyPr>
            <a:normAutofit/>
          </a:bodyPr>
          <a:lstStyle/>
          <a:p>
            <a:pPr>
              <a:buFont typeface="Wingdings" panose="05000000000000000000" pitchFamily="2" charset="2"/>
              <a:buChar char="p"/>
            </a:pPr>
            <a:r>
              <a:rPr lang="zh-CN" altLang="en-US" sz="2400" dirty="0"/>
              <a:t>理论课堂（</a:t>
            </a:r>
            <a:r>
              <a:rPr lang="en-US" altLang="zh-CN" sz="2400" dirty="0"/>
              <a:t>10%</a:t>
            </a:r>
            <a:r>
              <a:rPr lang="zh-CN" altLang="en-US" sz="2400" dirty="0"/>
              <a:t>）</a:t>
            </a:r>
            <a:endParaRPr lang="en-US" altLang="zh-CN" sz="2400" dirty="0"/>
          </a:p>
          <a:p>
            <a:pPr lvl="1">
              <a:buFont typeface="Wingdings" panose="05000000000000000000" pitchFamily="2" charset="2"/>
              <a:buChar char="Ø"/>
            </a:pPr>
            <a:r>
              <a:rPr lang="zh-CN" altLang="en-US" sz="2200" dirty="0"/>
              <a:t>点名，回答问题，积极性</a:t>
            </a:r>
            <a:endParaRPr lang="en-US" altLang="zh-CN" sz="2200" dirty="0"/>
          </a:p>
          <a:p>
            <a:pPr lvl="1">
              <a:buFont typeface="Wingdings" panose="05000000000000000000" pitchFamily="2" charset="2"/>
              <a:buChar char="Ø"/>
            </a:pPr>
            <a:r>
              <a:rPr lang="zh-CN" altLang="en-US" sz="2200" dirty="0"/>
              <a:t>动手能力，效率，学习态度</a:t>
            </a:r>
            <a:endParaRPr lang="en-US" altLang="zh-CN" sz="2200" dirty="0"/>
          </a:p>
          <a:p>
            <a:pPr lvl="1">
              <a:buFont typeface="Wingdings" panose="05000000000000000000" pitchFamily="2" charset="2"/>
              <a:buChar char="Ø"/>
            </a:pPr>
            <a:endParaRPr lang="en-US" altLang="zh-CN" sz="2000" dirty="0"/>
          </a:p>
          <a:p>
            <a:pPr>
              <a:buFont typeface="Wingdings" panose="05000000000000000000" pitchFamily="2" charset="2"/>
              <a:buChar char="p"/>
            </a:pPr>
            <a:r>
              <a:rPr lang="zh-CN" altLang="en-US" sz="2400" dirty="0"/>
              <a:t>平时作业与课程实验报告</a:t>
            </a:r>
            <a:r>
              <a:rPr lang="zh-CN" altLang="en-US" sz="2400" dirty="0" smtClean="0"/>
              <a:t>（</a:t>
            </a:r>
            <a:r>
              <a:rPr lang="en-US" altLang="zh-CN" sz="2400" dirty="0" smtClean="0"/>
              <a:t>50</a:t>
            </a:r>
            <a:r>
              <a:rPr lang="en-US" altLang="zh-CN" sz="2400" dirty="0"/>
              <a:t>%</a:t>
            </a:r>
            <a:r>
              <a:rPr lang="zh-CN" altLang="en-US" sz="2400" dirty="0"/>
              <a:t>）</a:t>
            </a:r>
            <a:endParaRPr lang="en-US" altLang="zh-CN" sz="2400" dirty="0"/>
          </a:p>
          <a:p>
            <a:endParaRPr lang="en-US" altLang="zh-CN" sz="2400" dirty="0"/>
          </a:p>
          <a:p>
            <a:pPr>
              <a:buFont typeface="Wingdings" panose="05000000000000000000" pitchFamily="2" charset="2"/>
              <a:buChar char="p"/>
            </a:pPr>
            <a:r>
              <a:rPr lang="zh-CN" altLang="en-US" sz="2400" dirty="0"/>
              <a:t>课程大作业</a:t>
            </a:r>
            <a:r>
              <a:rPr lang="zh-CN" altLang="en-US" sz="2400" dirty="0" smtClean="0"/>
              <a:t>（</a:t>
            </a:r>
            <a:r>
              <a:rPr lang="en-US" altLang="zh-CN" sz="2400" dirty="0" smtClean="0"/>
              <a:t>40</a:t>
            </a:r>
            <a:r>
              <a:rPr lang="en-US" altLang="zh-CN" sz="2400" dirty="0"/>
              <a:t>%</a:t>
            </a:r>
            <a:r>
              <a:rPr lang="zh-CN" altLang="en-US" sz="2400" dirty="0"/>
              <a:t>）</a:t>
            </a:r>
          </a:p>
          <a:p>
            <a:pPr lvl="1">
              <a:buFont typeface="Wingdings" panose="05000000000000000000" pitchFamily="2" charset="2"/>
              <a:buChar char="Ø"/>
            </a:pPr>
            <a:r>
              <a:rPr lang="zh-CN" altLang="en-US" sz="2400" dirty="0"/>
              <a:t>题目选择</a:t>
            </a:r>
            <a:r>
              <a:rPr lang="en-US" altLang="zh-CN" sz="2400" dirty="0"/>
              <a:t>+</a:t>
            </a:r>
            <a:r>
              <a:rPr lang="zh-CN" altLang="en-US" sz="2400" dirty="0"/>
              <a:t>编程实现</a:t>
            </a:r>
            <a:endParaRPr lang="en-US" altLang="zh-CN" sz="2400" dirty="0"/>
          </a:p>
          <a:p>
            <a:pPr lvl="1">
              <a:buFont typeface="Wingdings" panose="05000000000000000000" pitchFamily="2" charset="2"/>
              <a:buChar char="Ø"/>
            </a:pPr>
            <a:r>
              <a:rPr lang="zh-CN" altLang="en-US" sz="2400" dirty="0"/>
              <a:t>文件：压缩文件，报告</a:t>
            </a:r>
            <a:r>
              <a:rPr lang="en-US" altLang="zh-CN" sz="2400" dirty="0"/>
              <a:t>+</a:t>
            </a:r>
            <a:r>
              <a:rPr lang="zh-CN" altLang="en-US" sz="2400" dirty="0">
                <a:solidFill>
                  <a:srgbClr val="FF0000"/>
                </a:solidFill>
              </a:rPr>
              <a:t>可执行</a:t>
            </a:r>
            <a:r>
              <a:rPr lang="zh-CN" altLang="en-US" sz="2400" dirty="0"/>
              <a:t>源代码</a:t>
            </a:r>
            <a:endParaRPr lang="en-US" altLang="zh-CN" sz="2400" dirty="0"/>
          </a:p>
        </p:txBody>
      </p:sp>
    </p:spTree>
    <p:extLst>
      <p:ext uri="{BB962C8B-B14F-4D97-AF65-F5344CB8AC3E}">
        <p14:creationId xmlns:p14="http://schemas.microsoft.com/office/powerpoint/2010/main" val="30171797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1.2.2</a:t>
            </a:r>
            <a:r>
              <a:rPr lang="zh-CN" altLang="en-US" b="1" dirty="0">
                <a:solidFill>
                  <a:srgbClr val="C00000"/>
                </a:solidFill>
              </a:rPr>
              <a:t> 图像、数字图像与像素</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zh-CN" altLang="en-US" sz="2800" b="1" dirty="0">
                <a:solidFill>
                  <a:schemeClr val="accent1">
                    <a:lumMod val="75000"/>
                  </a:schemeClr>
                </a:solidFill>
              </a:rPr>
              <a:t>二值</a:t>
            </a:r>
            <a:r>
              <a:rPr lang="zh-CN" altLang="en-US" sz="2800" b="1" dirty="0" smtClean="0">
                <a:solidFill>
                  <a:schemeClr val="accent1">
                    <a:lumMod val="75000"/>
                  </a:schemeClr>
                </a:solidFill>
              </a:rPr>
              <a:t>图像</a:t>
            </a:r>
            <a:endParaRPr lang="en-US" altLang="zh-CN" sz="2800" b="1" dirty="0" smtClean="0">
              <a:solidFill>
                <a:schemeClr val="accent1">
                  <a:lumMod val="75000"/>
                </a:schemeClr>
              </a:solidFill>
            </a:endParaRPr>
          </a:p>
          <a:p>
            <a:pPr algn="just">
              <a:buFont typeface="Wingdings" panose="05000000000000000000" pitchFamily="2" charset="2"/>
              <a:buChar char="u"/>
            </a:pPr>
            <a:r>
              <a:rPr lang="zh-CN" altLang="en-US" sz="2400" dirty="0"/>
              <a:t>一幅二值图像的二维矩阵仅由</a:t>
            </a:r>
            <a:r>
              <a:rPr lang="en-US" altLang="zh-CN" sz="2400" dirty="0"/>
              <a:t>0</a:t>
            </a:r>
            <a:r>
              <a:rPr lang="zh-CN" altLang="en-US" sz="2400" dirty="0"/>
              <a:t>、</a:t>
            </a:r>
            <a:r>
              <a:rPr lang="en-US" altLang="zh-CN" sz="2400" dirty="0"/>
              <a:t>1</a:t>
            </a:r>
            <a:r>
              <a:rPr lang="zh-CN" altLang="en-US" sz="2400" dirty="0"/>
              <a:t>两个值构成，“</a:t>
            </a:r>
            <a:r>
              <a:rPr lang="en-US" altLang="zh-CN" sz="2400" dirty="0"/>
              <a:t>0”</a:t>
            </a:r>
            <a:r>
              <a:rPr lang="zh-CN" altLang="en-US" sz="2400" dirty="0"/>
              <a:t>代表黑色，“</a:t>
            </a:r>
            <a:r>
              <a:rPr lang="en-US" altLang="zh-CN" sz="2400" dirty="0"/>
              <a:t>1”</a:t>
            </a:r>
            <a:r>
              <a:rPr lang="zh-CN" altLang="en-US" sz="2400" dirty="0"/>
              <a:t>代白色。二值图像通常用于文字、线条图的扫描识别（</a:t>
            </a:r>
            <a:r>
              <a:rPr lang="en-US" altLang="zh-CN" sz="2400" dirty="0"/>
              <a:t>OCR</a:t>
            </a:r>
            <a:r>
              <a:rPr lang="zh-CN" altLang="en-US" sz="2400" dirty="0"/>
              <a:t>）和掩膜图像的存储。</a:t>
            </a:r>
          </a:p>
        </p:txBody>
      </p:sp>
      <p:pic>
        <p:nvPicPr>
          <p:cNvPr id="4" name="图片 3">
            <a:extLst>
              <a:ext uri="{FF2B5EF4-FFF2-40B4-BE49-F238E27FC236}">
                <a16:creationId xmlns="" xmlns:a16="http://schemas.microsoft.com/office/drawing/2014/main" id="{AF9ED0A3-8955-4CF2-8297-1AE108516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6620" y="4365235"/>
            <a:ext cx="1932484" cy="1545987"/>
          </a:xfrm>
          <a:prstGeom prst="rect">
            <a:avLst/>
          </a:prstGeom>
        </p:spPr>
      </p:pic>
      <p:pic>
        <p:nvPicPr>
          <p:cNvPr id="5" name="Picture 2" descr="https://timgsa.baidu.com/timg?image&amp;quality=80&amp;size=b9999_10000&amp;sec=1529051806679&amp;di=4be67bcbb5dc9ee10732b414b9340038&amp;imgtype=0&amp;src=http%3A%2F%2Fpic.58pic.com%2F58pic%2F12%2F36%2F39%2F61d58PICECV.jpg">
            <a:extLst>
              <a:ext uri="{FF2B5EF4-FFF2-40B4-BE49-F238E27FC236}">
                <a16:creationId xmlns="" xmlns:a16="http://schemas.microsoft.com/office/drawing/2014/main" id="{902DAB16-180F-4B32-A90D-37EB84C4D4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8770" y="4365235"/>
            <a:ext cx="1932484" cy="159652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 xmlns:a16="http://schemas.microsoft.com/office/drawing/2014/main" id="{07462F95-9EE1-43D5-B30B-422F3CCA8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751" y="4483192"/>
            <a:ext cx="1821428" cy="1478572"/>
          </a:xfrm>
          <a:prstGeom prst="rect">
            <a:avLst/>
          </a:prstGeom>
        </p:spPr>
      </p:pic>
    </p:spTree>
    <p:extLst>
      <p:ext uri="{BB962C8B-B14F-4D97-AF65-F5344CB8AC3E}">
        <p14:creationId xmlns:p14="http://schemas.microsoft.com/office/powerpoint/2010/main" val="1332202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1.2.3</a:t>
            </a:r>
            <a:r>
              <a:rPr lang="zh-CN" altLang="en-US" b="1" dirty="0" smtClean="0">
                <a:solidFill>
                  <a:srgbClr val="C00000"/>
                </a:solidFill>
              </a:rPr>
              <a:t> 图像存储</a:t>
            </a:r>
            <a:endParaRPr lang="zh-CN" altLang="en-US" dirty="0"/>
          </a:p>
        </p:txBody>
      </p:sp>
      <p:sp>
        <p:nvSpPr>
          <p:cNvPr id="3" name="内容占位符 2"/>
          <p:cNvSpPr>
            <a:spLocks noGrp="1"/>
          </p:cNvSpPr>
          <p:nvPr>
            <p:ph idx="1"/>
          </p:nvPr>
        </p:nvSpPr>
        <p:spPr/>
        <p:txBody>
          <a:bodyPr/>
          <a:lstStyle/>
          <a:p>
            <a:pPr algn="just">
              <a:buFont typeface="Wingdings" panose="05000000000000000000" pitchFamily="2" charset="2"/>
              <a:buChar char="p"/>
            </a:pPr>
            <a:r>
              <a:rPr lang="zh-CN" altLang="en-US" sz="2800" dirty="0" smtClean="0"/>
              <a:t>图像储存器包括磁带、磁盘、固态硬盘、闪速存储器、光盘、磁光盘等。用于图像处理的存储器可以分为如下</a:t>
            </a:r>
            <a:r>
              <a:rPr lang="en-US" altLang="zh-CN" sz="2800" dirty="0" smtClean="0"/>
              <a:t>3</a:t>
            </a:r>
            <a:r>
              <a:rPr lang="zh-CN" altLang="en-US" sz="2800" dirty="0" smtClean="0"/>
              <a:t>类。</a:t>
            </a:r>
            <a:endParaRPr lang="zh-CN" altLang="en-US" dirty="0"/>
          </a:p>
          <a:p>
            <a:pPr marL="216000" indent="0">
              <a:buNone/>
            </a:pPr>
            <a:r>
              <a:rPr lang="en-US" altLang="zh-CN" sz="2400" dirty="0"/>
              <a:t>(1</a:t>
            </a:r>
            <a:r>
              <a:rPr lang="en-US" altLang="zh-CN" sz="2400" dirty="0" smtClean="0"/>
              <a:t>)</a:t>
            </a:r>
            <a:r>
              <a:rPr lang="zh-CN" altLang="en-US" sz="2400" dirty="0" smtClean="0"/>
              <a:t>处理</a:t>
            </a:r>
            <a:r>
              <a:rPr lang="zh-CN" altLang="en-US" sz="2400" dirty="0"/>
              <a:t>过程中使用的快速存储器</a:t>
            </a:r>
          </a:p>
          <a:p>
            <a:pPr marL="216000" indent="0">
              <a:buNone/>
            </a:pPr>
            <a:r>
              <a:rPr lang="en-US" altLang="zh-CN" sz="2400" dirty="0"/>
              <a:t>(2</a:t>
            </a:r>
            <a:r>
              <a:rPr lang="en-US" altLang="zh-CN" sz="2400" dirty="0" smtClean="0"/>
              <a:t>)</a:t>
            </a:r>
            <a:r>
              <a:rPr lang="zh-CN" altLang="en-US" sz="2400" dirty="0" smtClean="0"/>
              <a:t>可以</a:t>
            </a:r>
            <a:r>
              <a:rPr lang="zh-CN" altLang="en-US" sz="2400" dirty="0"/>
              <a:t>较快地重新调用的在线或联机存储器</a:t>
            </a:r>
          </a:p>
          <a:p>
            <a:pPr marL="216000" indent="0">
              <a:buNone/>
            </a:pPr>
            <a:r>
              <a:rPr lang="en-US" altLang="zh-CN" sz="2400" dirty="0"/>
              <a:t>(3</a:t>
            </a:r>
            <a:r>
              <a:rPr lang="en-US" altLang="zh-CN" sz="2400" dirty="0" smtClean="0"/>
              <a:t>)</a:t>
            </a:r>
            <a:r>
              <a:rPr lang="zh-CN" altLang="en-US" sz="2400" dirty="0" smtClean="0"/>
              <a:t>不</a:t>
            </a:r>
            <a:r>
              <a:rPr lang="zh-CN" altLang="en-US" sz="2400" dirty="0"/>
              <a:t>经常使用的数据库（档案库）存储器</a:t>
            </a:r>
          </a:p>
        </p:txBody>
      </p:sp>
    </p:spTree>
    <p:extLst>
      <p:ext uri="{BB962C8B-B14F-4D97-AF65-F5344CB8AC3E}">
        <p14:creationId xmlns:p14="http://schemas.microsoft.com/office/powerpoint/2010/main" val="32764443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1.2.3</a:t>
            </a:r>
            <a:r>
              <a:rPr lang="zh-CN" altLang="en-US" b="1" dirty="0">
                <a:solidFill>
                  <a:srgbClr val="C00000"/>
                </a:solidFill>
              </a:rPr>
              <a:t> 图像存储</a:t>
            </a:r>
            <a:endParaRPr lang="zh-CN" altLang="en-US" dirty="0"/>
          </a:p>
        </p:txBody>
      </p:sp>
      <p:sp>
        <p:nvSpPr>
          <p:cNvPr id="3" name="内容占位符 2"/>
          <p:cNvSpPr>
            <a:spLocks noGrp="1"/>
          </p:cNvSpPr>
          <p:nvPr>
            <p:ph idx="1"/>
          </p:nvPr>
        </p:nvSpPr>
        <p:spPr>
          <a:xfrm>
            <a:off x="2589212" y="2133600"/>
            <a:ext cx="8915400" cy="4008120"/>
          </a:xfrm>
        </p:spPr>
        <p:txBody>
          <a:bodyPr>
            <a:normAutofit lnSpcReduction="10000"/>
          </a:bodyPr>
          <a:lstStyle/>
          <a:p>
            <a:pPr>
              <a:buFont typeface="Wingdings" panose="05000000000000000000" pitchFamily="2" charset="2"/>
              <a:buChar char="p"/>
            </a:pPr>
            <a:r>
              <a:rPr lang="zh-CN" altLang="en-US" sz="2800" dirty="0" smtClean="0"/>
              <a:t>图像的文件格式</a:t>
            </a:r>
            <a:endParaRPr lang="en-US" altLang="zh-CN" sz="2800" dirty="0" smtClean="0"/>
          </a:p>
          <a:p>
            <a:pPr algn="just">
              <a:buFont typeface="Wingdings" panose="05000000000000000000" pitchFamily="2" charset="2"/>
              <a:buChar char="u"/>
            </a:pPr>
            <a:r>
              <a:rPr lang="en-US" altLang="zh-CN" sz="2400" dirty="0"/>
              <a:t>BMP</a:t>
            </a:r>
            <a:r>
              <a:rPr lang="zh-CN" altLang="en-US" sz="2400" dirty="0" smtClean="0"/>
              <a:t>格式：</a:t>
            </a:r>
            <a:r>
              <a:rPr lang="en-US" altLang="zh-CN" sz="2400" dirty="0" smtClean="0"/>
              <a:t>Windows</a:t>
            </a:r>
            <a:r>
              <a:rPr lang="zh-CN" altLang="en-US" sz="2400" dirty="0" smtClean="0"/>
              <a:t>环境的一种标准，它的全称是</a:t>
            </a:r>
            <a:r>
              <a:rPr lang="en-US" altLang="zh-CN" sz="2400" dirty="0" smtClean="0"/>
              <a:t>Microsoft</a:t>
            </a:r>
            <a:r>
              <a:rPr lang="zh-CN" altLang="en-US" sz="2400" dirty="0" smtClean="0"/>
              <a:t>设备独立位图。</a:t>
            </a:r>
            <a:endParaRPr lang="en-US" altLang="zh-CN" sz="2400" dirty="0" smtClean="0"/>
          </a:p>
          <a:p>
            <a:pPr algn="just">
              <a:buFont typeface="Wingdings" panose="05000000000000000000" pitchFamily="2" charset="2"/>
              <a:buChar char="u"/>
            </a:pPr>
            <a:endParaRPr lang="en-US" altLang="zh-CN" sz="2400" dirty="0"/>
          </a:p>
          <a:p>
            <a:pPr algn="just">
              <a:buFont typeface="Wingdings" panose="05000000000000000000" pitchFamily="2" charset="2"/>
              <a:buChar char="u"/>
            </a:pPr>
            <a:r>
              <a:rPr lang="en-US" altLang="zh-CN" sz="2400" dirty="0" smtClean="0"/>
              <a:t>GIF</a:t>
            </a:r>
            <a:r>
              <a:rPr lang="zh-CN" altLang="en-US" sz="2400" dirty="0" smtClean="0"/>
              <a:t>格式：一种公用的图像文件格式标准，它是</a:t>
            </a:r>
            <a:r>
              <a:rPr lang="en-US" altLang="zh-CN" sz="2400" dirty="0" smtClean="0"/>
              <a:t>8</a:t>
            </a:r>
            <a:r>
              <a:rPr lang="zh-CN" altLang="en-US" sz="2400" dirty="0" smtClean="0"/>
              <a:t>位文件格式，所以最多智能存储</a:t>
            </a:r>
            <a:r>
              <a:rPr lang="en-US" altLang="zh-CN" sz="2400" dirty="0" smtClean="0"/>
              <a:t>256</a:t>
            </a:r>
            <a:r>
              <a:rPr lang="zh-CN" altLang="en-US" sz="2400" dirty="0" smtClean="0"/>
              <a:t>色图像。</a:t>
            </a:r>
            <a:endParaRPr lang="en-US" altLang="zh-CN" sz="2400" dirty="0" smtClean="0"/>
          </a:p>
          <a:p>
            <a:pPr algn="just">
              <a:buFont typeface="Wingdings" panose="05000000000000000000" pitchFamily="2" charset="2"/>
              <a:buChar char="u"/>
            </a:pPr>
            <a:endParaRPr lang="en-US" altLang="zh-CN" sz="2400" dirty="0"/>
          </a:p>
          <a:p>
            <a:pPr algn="just">
              <a:buFont typeface="Wingdings" panose="05000000000000000000" pitchFamily="2" charset="2"/>
              <a:buChar char="u"/>
            </a:pPr>
            <a:r>
              <a:rPr lang="en-US" altLang="zh-CN" sz="2400" dirty="0" smtClean="0"/>
              <a:t>TIFF</a:t>
            </a:r>
            <a:r>
              <a:rPr lang="zh-CN" altLang="en-US" sz="2400" dirty="0" smtClean="0"/>
              <a:t>格式：一种独立于操作系统和文件系统的格式，便于在软件之间进行图像数据交换</a:t>
            </a:r>
            <a:endParaRPr lang="zh-CN" altLang="en-US" sz="2400" dirty="0"/>
          </a:p>
        </p:txBody>
      </p:sp>
    </p:spTree>
    <p:extLst>
      <p:ext uri="{BB962C8B-B14F-4D97-AF65-F5344CB8AC3E}">
        <p14:creationId xmlns:p14="http://schemas.microsoft.com/office/powerpoint/2010/main" val="15463580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1.2.3</a:t>
            </a:r>
            <a:r>
              <a:rPr lang="zh-CN" altLang="en-US" b="1" dirty="0">
                <a:solidFill>
                  <a:srgbClr val="C00000"/>
                </a:solidFill>
              </a:rPr>
              <a:t> 图像存储</a:t>
            </a:r>
            <a:endParaRPr lang="zh-CN" altLang="en-US" dirty="0"/>
          </a:p>
        </p:txBody>
      </p:sp>
      <p:sp>
        <p:nvSpPr>
          <p:cNvPr id="3" name="内容占位符 2"/>
          <p:cNvSpPr>
            <a:spLocks noGrp="1"/>
          </p:cNvSpPr>
          <p:nvPr>
            <p:ph idx="1"/>
          </p:nvPr>
        </p:nvSpPr>
        <p:spPr/>
        <p:txBody>
          <a:bodyPr>
            <a:normAutofit/>
          </a:bodyPr>
          <a:lstStyle/>
          <a:p>
            <a:pPr algn="just">
              <a:buFont typeface="Wingdings" panose="05000000000000000000" pitchFamily="2" charset="2"/>
              <a:buChar char="u"/>
            </a:pPr>
            <a:r>
              <a:rPr lang="en-US" altLang="zh-CN" sz="2400" dirty="0" smtClean="0"/>
              <a:t>JPEG</a:t>
            </a:r>
            <a:r>
              <a:rPr lang="zh-CN" altLang="en-US" sz="2400" dirty="0" smtClean="0"/>
              <a:t>格式：源自于静止灰度或彩色图像的一种压缩标准</a:t>
            </a:r>
            <a:r>
              <a:rPr lang="en-US" altLang="zh-CN" sz="2400" dirty="0" smtClean="0"/>
              <a:t>JPEG</a:t>
            </a:r>
            <a:r>
              <a:rPr lang="zh-CN" altLang="en-US" sz="2400" dirty="0" smtClean="0"/>
              <a:t>，在使用有损压缩方式时可节省的空间相当大，目前数码相机中均使用这种格式。</a:t>
            </a:r>
            <a:endParaRPr lang="en-US" altLang="zh-CN" sz="2400" dirty="0" smtClean="0"/>
          </a:p>
          <a:p>
            <a:pPr algn="just">
              <a:buFont typeface="Wingdings" panose="05000000000000000000" pitchFamily="2" charset="2"/>
              <a:buChar char="u"/>
            </a:pPr>
            <a:endParaRPr lang="en-US" altLang="zh-CN" sz="2400" dirty="0"/>
          </a:p>
          <a:p>
            <a:pPr algn="just">
              <a:buFont typeface="Wingdings" panose="05000000000000000000" pitchFamily="2" charset="2"/>
              <a:buChar char="u"/>
            </a:pPr>
            <a:r>
              <a:rPr lang="en-US" altLang="zh-CN" sz="2400" dirty="0" smtClean="0"/>
              <a:t>PNG</a:t>
            </a:r>
            <a:r>
              <a:rPr lang="zh-CN" altLang="en-US" sz="2400" dirty="0" smtClean="0"/>
              <a:t>格式：</a:t>
            </a:r>
            <a:r>
              <a:rPr lang="en-US" altLang="zh-CN" sz="2400" dirty="0" smtClean="0"/>
              <a:t>PNG</a:t>
            </a:r>
            <a:r>
              <a:rPr lang="zh-CN" altLang="en-US" sz="2400" dirty="0" smtClean="0"/>
              <a:t>文件非常适合在互联网上使用，它能够保留丰富的细节，比</a:t>
            </a:r>
            <a:r>
              <a:rPr lang="en-US" altLang="zh-CN" sz="2400" dirty="0" smtClean="0"/>
              <a:t>JPEG</a:t>
            </a:r>
            <a:r>
              <a:rPr lang="zh-CN" altLang="en-US" sz="2400" dirty="0" smtClean="0"/>
              <a:t>容量大。</a:t>
            </a:r>
            <a:endParaRPr lang="zh-CN" altLang="en-US" sz="2400" dirty="0"/>
          </a:p>
        </p:txBody>
      </p:sp>
    </p:spTree>
    <p:extLst>
      <p:ext uri="{BB962C8B-B14F-4D97-AF65-F5344CB8AC3E}">
        <p14:creationId xmlns:p14="http://schemas.microsoft.com/office/powerpoint/2010/main" val="31048276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1.3</a:t>
            </a:r>
            <a:r>
              <a:rPr lang="zh-CN" altLang="en-US" b="1" dirty="0" smtClean="0">
                <a:solidFill>
                  <a:srgbClr val="C00000"/>
                </a:solidFill>
              </a:rPr>
              <a:t> 像素间联系</a:t>
            </a:r>
            <a:endParaRPr lang="zh-CN" altLang="en-US" dirty="0"/>
          </a:p>
        </p:txBody>
      </p:sp>
      <p:sp>
        <p:nvSpPr>
          <p:cNvPr id="3" name="内容占位符 2"/>
          <p:cNvSpPr>
            <a:spLocks noGrp="1"/>
          </p:cNvSpPr>
          <p:nvPr>
            <p:ph idx="1"/>
          </p:nvPr>
        </p:nvSpPr>
        <p:spPr/>
        <p:txBody>
          <a:bodyPr/>
          <a:lstStyle/>
          <a:p>
            <a:pPr>
              <a:lnSpc>
                <a:spcPct val="150000"/>
              </a:lnSpc>
              <a:buFont typeface="Wingdings" panose="05000000000000000000" pitchFamily="2" charset="2"/>
              <a:buChar char="l"/>
            </a:pPr>
            <a:r>
              <a:rPr lang="en-US" altLang="zh-CN" sz="2800" b="1" dirty="0" smtClean="0"/>
              <a:t>1.3.1 </a:t>
            </a:r>
            <a:r>
              <a:rPr lang="zh-CN" altLang="en-US" sz="2800" b="1" dirty="0" smtClean="0"/>
              <a:t>像素邻域</a:t>
            </a:r>
            <a:endParaRPr lang="en-US" altLang="zh-CN" sz="2800" b="1" dirty="0"/>
          </a:p>
          <a:p>
            <a:pPr>
              <a:lnSpc>
                <a:spcPct val="150000"/>
              </a:lnSpc>
              <a:buFont typeface="Wingdings" panose="05000000000000000000" pitchFamily="2" charset="2"/>
              <a:buChar char="l"/>
            </a:pPr>
            <a:r>
              <a:rPr lang="en-US" altLang="zh-CN" sz="2800" b="1" dirty="0" smtClean="0"/>
              <a:t>1.3.2 </a:t>
            </a:r>
            <a:r>
              <a:rPr lang="zh-CN" altLang="en-US" sz="2800" b="1" dirty="0" smtClean="0"/>
              <a:t>像素间距离</a:t>
            </a:r>
            <a:endParaRPr lang="en-US" altLang="zh-CN" sz="2800" b="1" dirty="0" smtClean="0"/>
          </a:p>
          <a:p>
            <a:pPr>
              <a:lnSpc>
                <a:spcPct val="150000"/>
              </a:lnSpc>
              <a:buFont typeface="Wingdings" panose="05000000000000000000" pitchFamily="2" charset="2"/>
              <a:buChar char="l"/>
            </a:pPr>
            <a:r>
              <a:rPr lang="en-US" altLang="zh-CN" sz="2800" b="1" dirty="0" smtClean="0"/>
              <a:t>1.3.3 </a:t>
            </a:r>
            <a:r>
              <a:rPr lang="zh-CN" altLang="en-US" sz="2800" b="1" dirty="0" smtClean="0"/>
              <a:t>距离变换</a:t>
            </a:r>
            <a:endParaRPr lang="zh-CN" altLang="en-US" dirty="0"/>
          </a:p>
        </p:txBody>
      </p:sp>
    </p:spTree>
    <p:extLst>
      <p:ext uri="{BB962C8B-B14F-4D97-AF65-F5344CB8AC3E}">
        <p14:creationId xmlns:p14="http://schemas.microsoft.com/office/powerpoint/2010/main" val="1859871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1.3.1</a:t>
            </a:r>
            <a:r>
              <a:rPr lang="zh-CN" altLang="en-US" b="1" dirty="0" smtClean="0">
                <a:solidFill>
                  <a:srgbClr val="C00000"/>
                </a:solidFill>
              </a:rPr>
              <a:t> 像素邻域</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en-US" altLang="zh-CN" sz="2800" b="1" dirty="0">
                <a:solidFill>
                  <a:srgbClr val="FF0000"/>
                </a:solidFill>
              </a:rPr>
              <a:t>4</a:t>
            </a:r>
            <a:r>
              <a:rPr lang="zh-CN" altLang="en-US" sz="2800" b="1" dirty="0">
                <a:solidFill>
                  <a:srgbClr val="FF0000"/>
                </a:solidFill>
              </a:rPr>
              <a:t>邻域：</a:t>
            </a:r>
            <a:r>
              <a:rPr lang="zh-CN" altLang="en-US" sz="2800" dirty="0"/>
              <a:t>像素</a:t>
            </a:r>
            <a:r>
              <a:rPr lang="en-US" altLang="zh-CN" sz="2800" dirty="0"/>
              <a:t>p(</a:t>
            </a:r>
            <a:r>
              <a:rPr lang="en-US" altLang="zh-CN" sz="2800" dirty="0" err="1"/>
              <a:t>x,y</a:t>
            </a:r>
            <a:r>
              <a:rPr lang="en-US" altLang="zh-CN" sz="2800" dirty="0"/>
              <a:t>)</a:t>
            </a:r>
            <a:r>
              <a:rPr lang="zh-CN" altLang="en-US" sz="2800" dirty="0"/>
              <a:t>的</a:t>
            </a:r>
            <a:r>
              <a:rPr lang="en-US" altLang="zh-CN" sz="2800" dirty="0"/>
              <a:t>4</a:t>
            </a:r>
            <a:r>
              <a:rPr lang="zh-CN" altLang="en-US" sz="2800" dirty="0"/>
              <a:t>邻域是： </a:t>
            </a:r>
            <a:r>
              <a:rPr lang="en-US" altLang="zh-CN" sz="2800" dirty="0"/>
              <a:t>(x+1,y)</a:t>
            </a:r>
            <a:r>
              <a:rPr lang="zh-CN" altLang="en-US" sz="2800" dirty="0"/>
              <a:t>；</a:t>
            </a:r>
            <a:r>
              <a:rPr lang="en-US" altLang="zh-CN" sz="2800" dirty="0"/>
              <a:t>(x-1,y)</a:t>
            </a:r>
            <a:r>
              <a:rPr lang="zh-CN" altLang="en-US" sz="2800" dirty="0"/>
              <a:t>；</a:t>
            </a:r>
            <a:r>
              <a:rPr lang="en-US" altLang="zh-CN" sz="2800" dirty="0"/>
              <a:t>(x,y+1)</a:t>
            </a:r>
            <a:r>
              <a:rPr lang="zh-CN" altLang="en-US" sz="2800" dirty="0"/>
              <a:t>；</a:t>
            </a:r>
            <a:r>
              <a:rPr lang="en-US" altLang="zh-CN" sz="2800" dirty="0"/>
              <a:t>(x,y-1</a:t>
            </a:r>
            <a:r>
              <a:rPr lang="en-US" altLang="zh-CN" sz="2800" dirty="0" smtClean="0"/>
              <a:t>)</a:t>
            </a:r>
          </a:p>
          <a:p>
            <a:pPr>
              <a:buFont typeface="Wingdings" panose="05000000000000000000" pitchFamily="2" charset="2"/>
              <a:buChar char="p"/>
            </a:pPr>
            <a:endParaRPr lang="en-US" altLang="zh-CN" sz="2800" dirty="0"/>
          </a:p>
          <a:p>
            <a:pPr>
              <a:buFont typeface="Wingdings" panose="05000000000000000000" pitchFamily="2" charset="2"/>
              <a:buChar char="p"/>
            </a:pPr>
            <a:r>
              <a:rPr lang="zh-CN" altLang="en-US" sz="2800" dirty="0"/>
              <a:t>用</a:t>
            </a:r>
            <a:r>
              <a:rPr lang="en-US" altLang="zh-CN" sz="2800" dirty="0"/>
              <a:t>N</a:t>
            </a:r>
            <a:r>
              <a:rPr lang="en-US" altLang="zh-CN" sz="2800" baseline="-25000" dirty="0"/>
              <a:t>4</a:t>
            </a:r>
            <a:r>
              <a:rPr lang="en-US" altLang="zh-CN" sz="2800" dirty="0"/>
              <a:t>(p)</a:t>
            </a:r>
            <a:r>
              <a:rPr lang="zh-CN" altLang="en-US" sz="2800" dirty="0"/>
              <a:t>表示像素</a:t>
            </a:r>
            <a:r>
              <a:rPr lang="en-US" altLang="zh-CN" sz="2800" dirty="0"/>
              <a:t>p</a:t>
            </a:r>
            <a:r>
              <a:rPr lang="zh-CN" altLang="en-US" sz="2800" dirty="0"/>
              <a:t>的</a:t>
            </a:r>
            <a:r>
              <a:rPr lang="en-US" altLang="zh-CN" sz="2800" dirty="0"/>
              <a:t>4</a:t>
            </a:r>
            <a:r>
              <a:rPr lang="zh-CN" altLang="en-US" sz="2800" dirty="0"/>
              <a:t>邻域</a:t>
            </a:r>
          </a:p>
        </p:txBody>
      </p:sp>
      <p:sp>
        <p:nvSpPr>
          <p:cNvPr id="4" name="object 4"/>
          <p:cNvSpPr/>
          <p:nvPr/>
        </p:nvSpPr>
        <p:spPr>
          <a:xfrm>
            <a:off x="6093599" y="5225422"/>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EE2B0A"/>
          </a:solidFill>
        </p:spPr>
        <p:txBody>
          <a:bodyPr wrap="square" lIns="0" tIns="0" rIns="0" bIns="0" rtlCol="0"/>
          <a:lstStyle/>
          <a:p>
            <a:endParaRPr/>
          </a:p>
        </p:txBody>
      </p:sp>
      <p:sp>
        <p:nvSpPr>
          <p:cNvPr id="5" name="object 5"/>
          <p:cNvSpPr/>
          <p:nvPr/>
        </p:nvSpPr>
        <p:spPr>
          <a:xfrm>
            <a:off x="6093599" y="5225422"/>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6" name="object 6"/>
          <p:cNvSpPr/>
          <p:nvPr/>
        </p:nvSpPr>
        <p:spPr>
          <a:xfrm>
            <a:off x="6093599" y="5911222"/>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7" name="object 7"/>
          <p:cNvSpPr/>
          <p:nvPr/>
        </p:nvSpPr>
        <p:spPr>
          <a:xfrm>
            <a:off x="6093599" y="5911222"/>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8" name="object 8"/>
          <p:cNvSpPr/>
          <p:nvPr/>
        </p:nvSpPr>
        <p:spPr>
          <a:xfrm>
            <a:off x="6779399" y="5225422"/>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solidFill>
            <a:srgbClr val="FFFF00"/>
          </a:solidFill>
        </p:spPr>
        <p:txBody>
          <a:bodyPr wrap="square" lIns="0" tIns="0" rIns="0" bIns="0" rtlCol="0"/>
          <a:lstStyle/>
          <a:p>
            <a:endParaRPr/>
          </a:p>
        </p:txBody>
      </p:sp>
      <p:sp>
        <p:nvSpPr>
          <p:cNvPr id="9" name="object 9"/>
          <p:cNvSpPr/>
          <p:nvPr/>
        </p:nvSpPr>
        <p:spPr>
          <a:xfrm>
            <a:off x="6779399" y="5225422"/>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ln w="9524">
            <a:solidFill>
              <a:srgbClr val="000000"/>
            </a:solidFill>
          </a:ln>
        </p:spPr>
        <p:txBody>
          <a:bodyPr wrap="square" lIns="0" tIns="0" rIns="0" bIns="0" rtlCol="0"/>
          <a:lstStyle/>
          <a:p>
            <a:endParaRPr/>
          </a:p>
        </p:txBody>
      </p:sp>
      <p:sp>
        <p:nvSpPr>
          <p:cNvPr id="10" name="object 10"/>
          <p:cNvSpPr/>
          <p:nvPr/>
        </p:nvSpPr>
        <p:spPr>
          <a:xfrm>
            <a:off x="6093599" y="4539622"/>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11" name="object 11"/>
          <p:cNvSpPr/>
          <p:nvPr/>
        </p:nvSpPr>
        <p:spPr>
          <a:xfrm>
            <a:off x="6093599" y="4539622"/>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12" name="object 12"/>
          <p:cNvSpPr/>
          <p:nvPr/>
        </p:nvSpPr>
        <p:spPr>
          <a:xfrm>
            <a:off x="5407799" y="5225422"/>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p>
        </p:txBody>
      </p:sp>
      <p:sp>
        <p:nvSpPr>
          <p:cNvPr id="13" name="object 13"/>
          <p:cNvSpPr/>
          <p:nvPr/>
        </p:nvSpPr>
        <p:spPr>
          <a:xfrm>
            <a:off x="5407799" y="5225422"/>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p>
        </p:txBody>
      </p:sp>
      <p:sp>
        <p:nvSpPr>
          <p:cNvPr id="14" name="object 14"/>
          <p:cNvSpPr txBox="1"/>
          <p:nvPr/>
        </p:nvSpPr>
        <p:spPr>
          <a:xfrm>
            <a:off x="3875658" y="5327021"/>
            <a:ext cx="1270000" cy="418465"/>
          </a:xfrm>
          <a:prstGeom prst="rect">
            <a:avLst/>
          </a:prstGeom>
        </p:spPr>
        <p:txBody>
          <a:bodyPr vert="horz" wrap="square" lIns="0" tIns="0" rIns="0" bIns="0" rtlCol="0">
            <a:spAutoFit/>
          </a:bodyPr>
          <a:lstStyle/>
          <a:p>
            <a:pPr marL="12700">
              <a:lnSpc>
                <a:spcPts val="3295"/>
              </a:lnSpc>
            </a:pPr>
            <a:r>
              <a:rPr sz="2800" spc="-5" dirty="0">
                <a:latin typeface="NSimSun"/>
                <a:cs typeface="NSimSun"/>
              </a:rPr>
              <a:t>(x-1,y)</a:t>
            </a:r>
            <a:endParaRPr sz="2800" dirty="0">
              <a:latin typeface="NSimSun"/>
              <a:cs typeface="NSimSun"/>
            </a:endParaRPr>
          </a:p>
        </p:txBody>
      </p:sp>
      <p:sp>
        <p:nvSpPr>
          <p:cNvPr id="15" name="object 15"/>
          <p:cNvSpPr txBox="1"/>
          <p:nvPr/>
        </p:nvSpPr>
        <p:spPr>
          <a:xfrm>
            <a:off x="6249288" y="5256664"/>
            <a:ext cx="304800" cy="559435"/>
          </a:xfrm>
          <a:prstGeom prst="rect">
            <a:avLst/>
          </a:prstGeom>
        </p:spPr>
        <p:txBody>
          <a:bodyPr vert="horz" wrap="square" lIns="0" tIns="0" rIns="0" bIns="0" rtlCol="0">
            <a:spAutoFit/>
          </a:bodyPr>
          <a:lstStyle/>
          <a:p>
            <a:pPr marL="12700">
              <a:lnSpc>
                <a:spcPct val="100000"/>
              </a:lnSpc>
            </a:pPr>
            <a:r>
              <a:rPr sz="3600" b="1" dirty="0">
                <a:latin typeface="Times New Roman"/>
                <a:cs typeface="Times New Roman"/>
              </a:rPr>
              <a:t>P</a:t>
            </a:r>
            <a:endParaRPr sz="3600" dirty="0">
              <a:latin typeface="Times New Roman"/>
              <a:cs typeface="Times New Roman"/>
            </a:endParaRPr>
          </a:p>
        </p:txBody>
      </p:sp>
      <p:sp>
        <p:nvSpPr>
          <p:cNvPr id="16" name="object 16"/>
          <p:cNvSpPr txBox="1"/>
          <p:nvPr/>
        </p:nvSpPr>
        <p:spPr>
          <a:xfrm>
            <a:off x="7722247" y="5303399"/>
            <a:ext cx="1270000" cy="418465"/>
          </a:xfrm>
          <a:prstGeom prst="rect">
            <a:avLst/>
          </a:prstGeom>
        </p:spPr>
        <p:txBody>
          <a:bodyPr vert="horz" wrap="square" lIns="0" tIns="0" rIns="0" bIns="0" rtlCol="0">
            <a:spAutoFit/>
          </a:bodyPr>
          <a:lstStyle/>
          <a:p>
            <a:pPr marL="12700">
              <a:lnSpc>
                <a:spcPts val="3295"/>
              </a:lnSpc>
            </a:pPr>
            <a:r>
              <a:rPr sz="2800" spc="-5" dirty="0">
                <a:latin typeface="NSimSun"/>
                <a:cs typeface="NSimSun"/>
              </a:rPr>
              <a:t>(x+1,y)</a:t>
            </a:r>
            <a:endParaRPr sz="2800">
              <a:latin typeface="NSimSun"/>
              <a:cs typeface="NSimSun"/>
            </a:endParaRPr>
          </a:p>
        </p:txBody>
      </p:sp>
      <p:sp>
        <p:nvSpPr>
          <p:cNvPr id="17" name="object 18"/>
          <p:cNvSpPr txBox="1"/>
          <p:nvPr/>
        </p:nvSpPr>
        <p:spPr>
          <a:xfrm>
            <a:off x="5811164" y="6565297"/>
            <a:ext cx="1270000" cy="418465"/>
          </a:xfrm>
          <a:prstGeom prst="rect">
            <a:avLst/>
          </a:prstGeom>
        </p:spPr>
        <p:txBody>
          <a:bodyPr vert="horz" wrap="square" lIns="0" tIns="0" rIns="0" bIns="0" rtlCol="0">
            <a:spAutoFit/>
          </a:bodyPr>
          <a:lstStyle/>
          <a:p>
            <a:pPr marL="12700">
              <a:lnSpc>
                <a:spcPts val="3295"/>
              </a:lnSpc>
            </a:pPr>
            <a:r>
              <a:rPr sz="2800" spc="-5" dirty="0">
                <a:latin typeface="NSimSun"/>
                <a:cs typeface="NSimSun"/>
              </a:rPr>
              <a:t>(x,y-1)</a:t>
            </a:r>
            <a:endParaRPr sz="2800" dirty="0">
              <a:latin typeface="NSimSun"/>
              <a:cs typeface="NSimSun"/>
            </a:endParaRPr>
          </a:p>
        </p:txBody>
      </p:sp>
      <p:sp>
        <p:nvSpPr>
          <p:cNvPr id="18" name="object 18"/>
          <p:cNvSpPr txBox="1"/>
          <p:nvPr/>
        </p:nvSpPr>
        <p:spPr>
          <a:xfrm>
            <a:off x="5854978" y="4022411"/>
            <a:ext cx="1270000" cy="423193"/>
          </a:xfrm>
          <a:prstGeom prst="rect">
            <a:avLst/>
          </a:prstGeom>
        </p:spPr>
        <p:txBody>
          <a:bodyPr vert="horz" wrap="square" lIns="0" tIns="0" rIns="0" bIns="0" rtlCol="0">
            <a:spAutoFit/>
          </a:bodyPr>
          <a:lstStyle/>
          <a:p>
            <a:pPr marL="12700">
              <a:lnSpc>
                <a:spcPts val="3295"/>
              </a:lnSpc>
            </a:pPr>
            <a:r>
              <a:rPr sz="2800" spc="-5" dirty="0">
                <a:latin typeface="NSimSun"/>
                <a:cs typeface="NSimSun"/>
              </a:rPr>
              <a:t>(</a:t>
            </a:r>
            <a:r>
              <a:rPr sz="2800" spc="-5" dirty="0" smtClean="0">
                <a:latin typeface="NSimSun"/>
                <a:cs typeface="NSimSun"/>
              </a:rPr>
              <a:t>x,y</a:t>
            </a:r>
            <a:r>
              <a:rPr lang="en-US" altLang="zh-CN" sz="2800" spc="-5" dirty="0" smtClean="0">
                <a:latin typeface="NSimSun"/>
                <a:cs typeface="NSimSun"/>
              </a:rPr>
              <a:t>+</a:t>
            </a:r>
            <a:r>
              <a:rPr sz="2800" spc="-5" dirty="0" smtClean="0">
                <a:latin typeface="NSimSun"/>
                <a:cs typeface="NSimSun"/>
              </a:rPr>
              <a:t>1</a:t>
            </a:r>
            <a:r>
              <a:rPr sz="2800" spc="-5" dirty="0">
                <a:latin typeface="NSimSun"/>
                <a:cs typeface="NSimSun"/>
              </a:rPr>
              <a:t>)</a:t>
            </a:r>
            <a:endParaRPr sz="2800" dirty="0">
              <a:latin typeface="NSimSun"/>
              <a:cs typeface="NSimSun"/>
            </a:endParaRPr>
          </a:p>
        </p:txBody>
      </p:sp>
    </p:spTree>
    <p:extLst>
      <p:ext uri="{BB962C8B-B14F-4D97-AF65-F5344CB8AC3E}">
        <p14:creationId xmlns:p14="http://schemas.microsoft.com/office/powerpoint/2010/main" val="1367575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1.3.1</a:t>
            </a:r>
            <a:r>
              <a:rPr lang="zh-CN" altLang="en-US" b="1" dirty="0">
                <a:solidFill>
                  <a:srgbClr val="C00000"/>
                </a:solidFill>
              </a:rPr>
              <a:t> 像素邻域</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en-US" altLang="zh-CN" sz="2800" b="1" dirty="0">
                <a:solidFill>
                  <a:srgbClr val="FF0000"/>
                </a:solidFill>
              </a:rPr>
              <a:t>D</a:t>
            </a:r>
            <a:r>
              <a:rPr lang="zh-CN" altLang="en-US" sz="2800" b="1" dirty="0" smtClean="0">
                <a:solidFill>
                  <a:srgbClr val="FF0000"/>
                </a:solidFill>
              </a:rPr>
              <a:t>邻域</a:t>
            </a:r>
            <a:r>
              <a:rPr lang="en-US" altLang="zh-CN" sz="2800" b="1" dirty="0" smtClean="0">
                <a:solidFill>
                  <a:srgbClr val="FF0000"/>
                </a:solidFill>
              </a:rPr>
              <a:t>(</a:t>
            </a:r>
            <a:r>
              <a:rPr lang="zh-CN" altLang="en-US" sz="2800" b="1" dirty="0" smtClean="0">
                <a:solidFill>
                  <a:srgbClr val="FF0000"/>
                </a:solidFill>
              </a:rPr>
              <a:t>对角邻域</a:t>
            </a:r>
            <a:r>
              <a:rPr lang="en-US" altLang="zh-CN" sz="2800" b="1" dirty="0" smtClean="0">
                <a:solidFill>
                  <a:srgbClr val="FF0000"/>
                </a:solidFill>
              </a:rPr>
              <a:t>)</a:t>
            </a:r>
            <a:r>
              <a:rPr lang="zh-CN" altLang="en-US" sz="2800" dirty="0" smtClean="0"/>
              <a:t>定义</a:t>
            </a:r>
            <a:r>
              <a:rPr lang="zh-CN" altLang="en-US" sz="2800" dirty="0"/>
              <a:t>：像素</a:t>
            </a:r>
            <a:r>
              <a:rPr lang="en-US" altLang="zh-CN" sz="2800" dirty="0"/>
              <a:t>p(</a:t>
            </a:r>
            <a:r>
              <a:rPr lang="en-US" altLang="zh-CN" sz="2800" dirty="0" err="1"/>
              <a:t>x,y</a:t>
            </a:r>
            <a:r>
              <a:rPr lang="en-US" altLang="zh-CN" sz="2800" dirty="0"/>
              <a:t>)</a:t>
            </a:r>
            <a:r>
              <a:rPr lang="zh-CN" altLang="en-US" sz="2800" dirty="0"/>
              <a:t>的</a:t>
            </a:r>
            <a:r>
              <a:rPr lang="en-US" altLang="zh-CN" sz="2800" dirty="0"/>
              <a:t>D</a:t>
            </a:r>
            <a:r>
              <a:rPr lang="zh-CN" altLang="en-US" sz="2800" dirty="0"/>
              <a:t>邻域是</a:t>
            </a:r>
            <a:r>
              <a:rPr lang="zh-CN" altLang="en-US" sz="2800" dirty="0" smtClean="0"/>
              <a:t>：对角</a:t>
            </a:r>
            <a:r>
              <a:rPr lang="zh-CN" altLang="en-US" sz="2800" dirty="0"/>
              <a:t>上的点 </a:t>
            </a:r>
            <a:r>
              <a:rPr lang="en-US" altLang="zh-CN" sz="2800" dirty="0"/>
              <a:t>(x+1,y+1)</a:t>
            </a:r>
            <a:r>
              <a:rPr lang="zh-CN" altLang="en-US" sz="2800" dirty="0"/>
              <a:t>；</a:t>
            </a:r>
            <a:r>
              <a:rPr lang="en-US" altLang="zh-CN" sz="2800" dirty="0"/>
              <a:t>(x+1,y-1)</a:t>
            </a:r>
            <a:r>
              <a:rPr lang="zh-CN" altLang="en-US" sz="2800" dirty="0"/>
              <a:t>；</a:t>
            </a:r>
            <a:r>
              <a:rPr lang="en-US" altLang="zh-CN" sz="2800" dirty="0"/>
              <a:t>(</a:t>
            </a:r>
            <a:r>
              <a:rPr lang="en-US" altLang="zh-CN" sz="2800" dirty="0" smtClean="0"/>
              <a:t>x-1,y+1</a:t>
            </a:r>
            <a:r>
              <a:rPr lang="en-US" altLang="zh-CN" sz="2800" dirty="0"/>
              <a:t>)</a:t>
            </a:r>
            <a:r>
              <a:rPr lang="zh-CN" altLang="en-US" sz="2800" dirty="0"/>
              <a:t>；</a:t>
            </a:r>
            <a:r>
              <a:rPr lang="en-US" altLang="zh-CN" sz="2800" dirty="0"/>
              <a:t>(x-1,y-1</a:t>
            </a:r>
            <a:r>
              <a:rPr lang="en-US" altLang="zh-CN" sz="2800" dirty="0" smtClean="0"/>
              <a:t>)</a:t>
            </a:r>
            <a:r>
              <a:rPr lang="zh-CN" altLang="en-US" sz="2800" dirty="0" smtClean="0"/>
              <a:t>。</a:t>
            </a:r>
            <a:endParaRPr lang="en-US" altLang="zh-CN" sz="2800" dirty="0" smtClean="0"/>
          </a:p>
          <a:p>
            <a:pPr>
              <a:buFont typeface="Wingdings" panose="05000000000000000000" pitchFamily="2" charset="2"/>
              <a:buChar char="p"/>
            </a:pPr>
            <a:endParaRPr lang="en-US" altLang="zh-CN" sz="2800" dirty="0" smtClean="0"/>
          </a:p>
          <a:p>
            <a:pPr>
              <a:buFont typeface="Wingdings" panose="05000000000000000000" pitchFamily="2" charset="2"/>
              <a:buChar char="p"/>
            </a:pPr>
            <a:r>
              <a:rPr lang="zh-CN" altLang="en-US" sz="2800" dirty="0"/>
              <a:t>用</a:t>
            </a:r>
            <a:r>
              <a:rPr lang="en-US" altLang="zh-CN" sz="2800" dirty="0"/>
              <a:t>N</a:t>
            </a:r>
            <a:r>
              <a:rPr lang="en-US" altLang="zh-CN" sz="2800" baseline="-25000" dirty="0"/>
              <a:t>D</a:t>
            </a:r>
            <a:r>
              <a:rPr lang="en-US" altLang="zh-CN" sz="2800" dirty="0"/>
              <a:t>(p)</a:t>
            </a:r>
            <a:r>
              <a:rPr lang="zh-CN" altLang="en-US" sz="2800" dirty="0"/>
              <a:t>表示像素</a:t>
            </a:r>
            <a:r>
              <a:rPr lang="en-US" altLang="zh-CN" sz="2800" dirty="0"/>
              <a:t>p</a:t>
            </a:r>
            <a:r>
              <a:rPr lang="zh-CN" altLang="en-US" sz="2800" dirty="0"/>
              <a:t>的</a:t>
            </a:r>
            <a:r>
              <a:rPr lang="en-US" altLang="zh-CN" sz="2800" dirty="0"/>
              <a:t>D</a:t>
            </a:r>
            <a:r>
              <a:rPr lang="zh-CN" altLang="en-US" sz="2800" dirty="0"/>
              <a:t>邻域</a:t>
            </a:r>
          </a:p>
        </p:txBody>
      </p:sp>
      <p:sp>
        <p:nvSpPr>
          <p:cNvPr id="4" name="object 7"/>
          <p:cNvSpPr txBox="1"/>
          <p:nvPr/>
        </p:nvSpPr>
        <p:spPr>
          <a:xfrm>
            <a:off x="3677539" y="4565396"/>
            <a:ext cx="1624965" cy="418465"/>
          </a:xfrm>
          <a:prstGeom prst="rect">
            <a:avLst/>
          </a:prstGeom>
        </p:spPr>
        <p:txBody>
          <a:bodyPr vert="horz" wrap="square" lIns="0" tIns="0" rIns="0" bIns="0" rtlCol="0">
            <a:spAutoFit/>
          </a:bodyPr>
          <a:lstStyle/>
          <a:p>
            <a:pPr marL="12700">
              <a:lnSpc>
                <a:spcPts val="3295"/>
              </a:lnSpc>
            </a:pPr>
            <a:r>
              <a:rPr sz="2800" spc="-5" dirty="0">
                <a:latin typeface="NSimSun"/>
                <a:cs typeface="NSimSun"/>
              </a:rPr>
              <a:t>(x-1,y+1)</a:t>
            </a:r>
            <a:endParaRPr sz="2800">
              <a:latin typeface="NSimSun"/>
              <a:cs typeface="NSimSun"/>
            </a:endParaRPr>
          </a:p>
        </p:txBody>
      </p:sp>
      <p:sp>
        <p:nvSpPr>
          <p:cNvPr id="5" name="object 8"/>
          <p:cNvSpPr txBox="1"/>
          <p:nvPr/>
        </p:nvSpPr>
        <p:spPr>
          <a:xfrm>
            <a:off x="7493647" y="4493767"/>
            <a:ext cx="1624965" cy="418465"/>
          </a:xfrm>
          <a:prstGeom prst="rect">
            <a:avLst/>
          </a:prstGeom>
        </p:spPr>
        <p:txBody>
          <a:bodyPr vert="horz" wrap="square" lIns="0" tIns="0" rIns="0" bIns="0" rtlCol="0">
            <a:spAutoFit/>
          </a:bodyPr>
          <a:lstStyle/>
          <a:p>
            <a:pPr marL="12700">
              <a:lnSpc>
                <a:spcPts val="3295"/>
              </a:lnSpc>
            </a:pPr>
            <a:r>
              <a:rPr sz="2800" spc="-5" dirty="0">
                <a:latin typeface="NSimSun"/>
                <a:cs typeface="NSimSun"/>
              </a:rPr>
              <a:t>(x+1,y+1)</a:t>
            </a:r>
            <a:endParaRPr sz="2800">
              <a:latin typeface="NSimSun"/>
              <a:cs typeface="NSimSun"/>
            </a:endParaRPr>
          </a:p>
        </p:txBody>
      </p:sp>
      <p:sp>
        <p:nvSpPr>
          <p:cNvPr id="6" name="object 9"/>
          <p:cNvSpPr txBox="1"/>
          <p:nvPr/>
        </p:nvSpPr>
        <p:spPr>
          <a:xfrm>
            <a:off x="3661562" y="5947676"/>
            <a:ext cx="1624965" cy="418465"/>
          </a:xfrm>
          <a:prstGeom prst="rect">
            <a:avLst/>
          </a:prstGeom>
        </p:spPr>
        <p:txBody>
          <a:bodyPr vert="horz" wrap="square" lIns="0" tIns="0" rIns="0" bIns="0" rtlCol="0">
            <a:spAutoFit/>
          </a:bodyPr>
          <a:lstStyle/>
          <a:p>
            <a:pPr marL="12700">
              <a:lnSpc>
                <a:spcPts val="3295"/>
              </a:lnSpc>
            </a:pPr>
            <a:r>
              <a:rPr sz="2800" spc="-5" dirty="0">
                <a:latin typeface="NSimSun"/>
                <a:cs typeface="NSimSun"/>
              </a:rPr>
              <a:t>(x-1,y-1)</a:t>
            </a:r>
            <a:endParaRPr sz="2800">
              <a:latin typeface="NSimSun"/>
              <a:cs typeface="NSimSun"/>
            </a:endParaRPr>
          </a:p>
        </p:txBody>
      </p:sp>
      <p:sp>
        <p:nvSpPr>
          <p:cNvPr id="7" name="object 10"/>
          <p:cNvSpPr txBox="1"/>
          <p:nvPr/>
        </p:nvSpPr>
        <p:spPr>
          <a:xfrm>
            <a:off x="7493647" y="5933973"/>
            <a:ext cx="1624965" cy="418465"/>
          </a:xfrm>
          <a:prstGeom prst="rect">
            <a:avLst/>
          </a:prstGeom>
        </p:spPr>
        <p:txBody>
          <a:bodyPr vert="horz" wrap="square" lIns="0" tIns="0" rIns="0" bIns="0" rtlCol="0">
            <a:spAutoFit/>
          </a:bodyPr>
          <a:lstStyle/>
          <a:p>
            <a:pPr marL="12700">
              <a:lnSpc>
                <a:spcPts val="3295"/>
              </a:lnSpc>
            </a:pPr>
            <a:r>
              <a:rPr sz="2800" spc="-5" dirty="0">
                <a:latin typeface="NSimSun"/>
                <a:cs typeface="NSimSun"/>
              </a:rPr>
              <a:t>(x+1,y-1)</a:t>
            </a:r>
            <a:endParaRPr sz="2800">
              <a:latin typeface="NSimSun"/>
              <a:cs typeface="NSimSun"/>
            </a:endParaRPr>
          </a:p>
        </p:txBody>
      </p:sp>
      <p:graphicFrame>
        <p:nvGraphicFramePr>
          <p:cNvPr id="8" name="object 4"/>
          <p:cNvGraphicFramePr>
            <a:graphicFrameLocks noGrp="1"/>
          </p:cNvGraphicFramePr>
          <p:nvPr>
            <p:extLst>
              <p:ext uri="{D42A27DB-BD31-4B8C-83A1-F6EECF244321}">
                <p14:modId xmlns:p14="http://schemas.microsoft.com/office/powerpoint/2010/main" val="2046327105"/>
              </p:ext>
            </p:extLst>
          </p:nvPr>
        </p:nvGraphicFramePr>
        <p:xfrm>
          <a:off x="5326837" y="4428553"/>
          <a:ext cx="2057400" cy="205740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xmlns="" val="20000"/>
                    </a:ext>
                  </a:extLst>
                </a:gridCol>
                <a:gridCol w="685800">
                  <a:extLst>
                    <a:ext uri="{9D8B030D-6E8A-4147-A177-3AD203B41FA5}">
                      <a16:colId xmlns:a16="http://schemas.microsoft.com/office/drawing/2014/main" xmlns="" val="20001"/>
                    </a:ext>
                  </a:extLst>
                </a:gridCol>
                <a:gridCol w="685800">
                  <a:extLst>
                    <a:ext uri="{9D8B030D-6E8A-4147-A177-3AD203B41FA5}">
                      <a16:colId xmlns:a16="http://schemas.microsoft.com/office/drawing/2014/main" xmlns="" val="20002"/>
                    </a:ext>
                  </a:extLst>
                </a:gridCol>
              </a:tblGrid>
              <a:tr h="685800">
                <a:tc>
                  <a:txBody>
                    <a:bodyPr/>
                    <a:lstStyle/>
                    <a:p>
                      <a:endParaRPr dirty="0"/>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xmlns="" val="10000"/>
                  </a:ext>
                </a:extLst>
              </a:tr>
              <a:tr h="685800">
                <a:tc>
                  <a:txBody>
                    <a:bodyPr/>
                    <a:lstStyle/>
                    <a:p>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63195">
                        <a:lnSpc>
                          <a:spcPct val="100000"/>
                        </a:lnSpc>
                        <a:spcBef>
                          <a:spcPts val="204"/>
                        </a:spcBef>
                      </a:pPr>
                      <a:r>
                        <a:rPr sz="3600" b="1" dirty="0">
                          <a:latin typeface="Times New Roman"/>
                          <a:cs typeface="Times New Roman"/>
                        </a:rPr>
                        <a:t>P</a:t>
                      </a:r>
                      <a:endParaRPr sz="36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36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xmlns="" val="10001"/>
                  </a:ext>
                </a:extLst>
              </a:tr>
              <a:tr h="685800">
                <a:tc>
                  <a:txBody>
                    <a:bodyPr/>
                    <a:lstStyle/>
                    <a:p>
                      <a:endParaRPr sz="3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endParaRPr sz="36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868527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1.3.1</a:t>
            </a:r>
            <a:r>
              <a:rPr lang="zh-CN" altLang="en-US" b="1" dirty="0">
                <a:solidFill>
                  <a:srgbClr val="C00000"/>
                </a:solidFill>
              </a:rPr>
              <a:t> 像素邻域</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p"/>
            </a:pPr>
            <a:r>
              <a:rPr lang="en-US" altLang="zh-CN" sz="2800" b="1" dirty="0">
                <a:solidFill>
                  <a:srgbClr val="FF0000"/>
                </a:solidFill>
              </a:rPr>
              <a:t>8</a:t>
            </a:r>
            <a:r>
              <a:rPr lang="zh-CN" altLang="en-US" sz="2800" b="1" dirty="0">
                <a:solidFill>
                  <a:srgbClr val="FF0000"/>
                </a:solidFill>
              </a:rPr>
              <a:t>邻域</a:t>
            </a:r>
            <a:r>
              <a:rPr lang="zh-CN" altLang="en-US" sz="2800" dirty="0"/>
              <a:t>定义：像素</a:t>
            </a:r>
            <a:r>
              <a:rPr lang="en-US" altLang="zh-CN" sz="2800" dirty="0"/>
              <a:t>p(</a:t>
            </a:r>
            <a:r>
              <a:rPr lang="en-US" altLang="zh-CN" sz="2800" dirty="0" err="1"/>
              <a:t>x,y</a:t>
            </a:r>
            <a:r>
              <a:rPr lang="en-US" altLang="zh-CN" sz="2800" dirty="0"/>
              <a:t>)</a:t>
            </a:r>
            <a:r>
              <a:rPr lang="zh-CN" altLang="en-US" sz="2800" dirty="0"/>
              <a:t>的</a:t>
            </a:r>
            <a:r>
              <a:rPr lang="en-US" altLang="zh-CN" sz="2800" dirty="0"/>
              <a:t>8</a:t>
            </a:r>
            <a:r>
              <a:rPr lang="zh-CN" altLang="en-US" sz="2800" dirty="0"/>
              <a:t>邻域是： </a:t>
            </a:r>
            <a:r>
              <a:rPr lang="en-US" altLang="zh-CN" sz="2800" dirty="0"/>
              <a:t>4</a:t>
            </a:r>
            <a:r>
              <a:rPr lang="zh-CN" altLang="en-US" sz="2800" dirty="0"/>
              <a:t>邻域的点 ＋ </a:t>
            </a:r>
            <a:r>
              <a:rPr lang="en-US" altLang="zh-CN" sz="2800" dirty="0"/>
              <a:t>D</a:t>
            </a:r>
            <a:r>
              <a:rPr lang="zh-CN" altLang="en-US" sz="2800" dirty="0"/>
              <a:t>邻域的</a:t>
            </a:r>
            <a:r>
              <a:rPr lang="zh-CN" altLang="en-US" sz="2800" dirty="0" smtClean="0"/>
              <a:t>点</a:t>
            </a:r>
            <a:endParaRPr lang="en-US" altLang="zh-CN" sz="2800" dirty="0" smtClean="0"/>
          </a:p>
          <a:p>
            <a:pPr>
              <a:buFont typeface="Wingdings" panose="05000000000000000000" pitchFamily="2" charset="2"/>
              <a:buChar char="p"/>
            </a:pPr>
            <a:endParaRPr lang="zh-CN" altLang="en-US" sz="2800" dirty="0"/>
          </a:p>
          <a:p>
            <a:pPr>
              <a:buFont typeface="Wingdings" panose="05000000000000000000" pitchFamily="2" charset="2"/>
              <a:buChar char="p"/>
            </a:pPr>
            <a:r>
              <a:rPr lang="zh-CN" altLang="en-US" sz="2800" dirty="0"/>
              <a:t>用</a:t>
            </a:r>
            <a:r>
              <a:rPr lang="en-US" altLang="zh-CN" sz="2800" dirty="0"/>
              <a:t>N</a:t>
            </a:r>
            <a:r>
              <a:rPr lang="en-US" altLang="zh-CN" sz="2800" baseline="-25000" dirty="0"/>
              <a:t>8</a:t>
            </a:r>
            <a:r>
              <a:rPr lang="en-US" altLang="zh-CN" sz="2800" dirty="0"/>
              <a:t>(p)</a:t>
            </a:r>
            <a:r>
              <a:rPr lang="zh-CN" altLang="en-US" sz="2800" dirty="0"/>
              <a:t>表示像素</a:t>
            </a:r>
            <a:r>
              <a:rPr lang="en-US" altLang="zh-CN" sz="2800" dirty="0"/>
              <a:t>p</a:t>
            </a:r>
            <a:r>
              <a:rPr lang="zh-CN" altLang="en-US" sz="2800" dirty="0"/>
              <a:t>的</a:t>
            </a:r>
            <a:r>
              <a:rPr lang="en-US" altLang="zh-CN" sz="2800" dirty="0"/>
              <a:t>8</a:t>
            </a:r>
            <a:r>
              <a:rPr lang="zh-CN" altLang="en-US" sz="2800" dirty="0"/>
              <a:t>邻域。 </a:t>
            </a:r>
            <a:r>
              <a:rPr lang="en-US" altLang="zh-CN" sz="2800" dirty="0"/>
              <a:t>N</a:t>
            </a:r>
            <a:r>
              <a:rPr lang="en-US" altLang="zh-CN" sz="2800" baseline="-25000" dirty="0"/>
              <a:t>8</a:t>
            </a:r>
            <a:r>
              <a:rPr lang="en-US" altLang="zh-CN" sz="2800" dirty="0"/>
              <a:t>(p) = N</a:t>
            </a:r>
            <a:r>
              <a:rPr lang="en-US" altLang="zh-CN" sz="2800" baseline="-25000" dirty="0"/>
              <a:t>4</a:t>
            </a:r>
            <a:r>
              <a:rPr lang="en-US" altLang="zh-CN" sz="2800" dirty="0"/>
              <a:t>(p) + N</a:t>
            </a:r>
            <a:r>
              <a:rPr lang="en-US" altLang="zh-CN" sz="2800" baseline="-25000" dirty="0"/>
              <a:t>D</a:t>
            </a:r>
            <a:r>
              <a:rPr lang="en-US" altLang="zh-CN" sz="2800" dirty="0"/>
              <a:t>(p)</a:t>
            </a:r>
            <a:endParaRPr lang="zh-CN" altLang="en-US" sz="2800" dirty="0"/>
          </a:p>
        </p:txBody>
      </p:sp>
      <p:graphicFrame>
        <p:nvGraphicFramePr>
          <p:cNvPr id="5" name="object 4"/>
          <p:cNvGraphicFramePr>
            <a:graphicFrameLocks noGrp="1"/>
          </p:cNvGraphicFramePr>
          <p:nvPr>
            <p:extLst>
              <p:ext uri="{D42A27DB-BD31-4B8C-83A1-F6EECF244321}">
                <p14:modId xmlns:p14="http://schemas.microsoft.com/office/powerpoint/2010/main" val="1948174743"/>
              </p:ext>
            </p:extLst>
          </p:nvPr>
        </p:nvGraphicFramePr>
        <p:xfrm>
          <a:off x="5433517" y="4519993"/>
          <a:ext cx="2057399" cy="205740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xmlns="" val="20000"/>
                    </a:ext>
                  </a:extLst>
                </a:gridCol>
                <a:gridCol w="685800">
                  <a:extLst>
                    <a:ext uri="{9D8B030D-6E8A-4147-A177-3AD203B41FA5}">
                      <a16:colId xmlns:a16="http://schemas.microsoft.com/office/drawing/2014/main" xmlns="" val="20001"/>
                    </a:ext>
                  </a:extLst>
                </a:gridCol>
                <a:gridCol w="685799">
                  <a:extLst>
                    <a:ext uri="{9D8B030D-6E8A-4147-A177-3AD203B41FA5}">
                      <a16:colId xmlns:a16="http://schemas.microsoft.com/office/drawing/2014/main" xmlns="" val="20002"/>
                    </a:ext>
                  </a:extLst>
                </a:gridCol>
              </a:tblGrid>
              <a:tr h="685800">
                <a:tc>
                  <a:txBody>
                    <a:bodyPr/>
                    <a:lstStyle/>
                    <a:p>
                      <a:endParaRPr sz="2800" dirty="0">
                        <a:latin typeface="NSimSun"/>
                        <a:cs typeface="NSimSu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NSimSun"/>
                        <a:cs typeface="NSimSun"/>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NSimSun"/>
                        <a:cs typeface="NSimSu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a16="http://schemas.microsoft.com/office/drawing/2014/main" xmlns="" val="10000"/>
                  </a:ext>
                </a:extLst>
              </a:tr>
              <a:tr h="685800">
                <a:tc>
                  <a:txBody>
                    <a:bodyPr/>
                    <a:lstStyle/>
                    <a:p>
                      <a:endParaRPr sz="2800">
                        <a:latin typeface="NSimSun"/>
                        <a:cs typeface="NSimSu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163195">
                        <a:lnSpc>
                          <a:spcPct val="100000"/>
                        </a:lnSpc>
                        <a:spcBef>
                          <a:spcPts val="204"/>
                        </a:spcBef>
                      </a:pPr>
                      <a:r>
                        <a:rPr sz="3600" b="1" dirty="0">
                          <a:latin typeface="Times New Roman"/>
                          <a:cs typeface="Times New Roman"/>
                        </a:rPr>
                        <a:t>P</a:t>
                      </a:r>
                      <a:endParaRPr sz="3600" dirty="0">
                        <a:latin typeface="Times New Roman"/>
                        <a:cs typeface="Times New Roman"/>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3600" dirty="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a16="http://schemas.microsoft.com/office/drawing/2014/main" xmlns="" val="10001"/>
                  </a:ext>
                </a:extLst>
              </a:tr>
              <a:tr h="685800">
                <a:tc>
                  <a:txBody>
                    <a:bodyPr/>
                    <a:lstStyle/>
                    <a:p>
                      <a:endParaRPr sz="3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a:cs typeface="Times New Roman"/>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dirty="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2523450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1.3.2</a:t>
            </a:r>
            <a:r>
              <a:rPr lang="zh-CN" altLang="en-US" b="1" dirty="0" smtClean="0">
                <a:solidFill>
                  <a:srgbClr val="C00000"/>
                </a:solidFill>
              </a:rPr>
              <a:t> 像素</a:t>
            </a:r>
            <a:r>
              <a:rPr lang="zh-CN" altLang="en-US" b="1" dirty="0">
                <a:solidFill>
                  <a:srgbClr val="C00000"/>
                </a:solidFill>
              </a:rPr>
              <a:t>间距离</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p"/>
            </a:pPr>
            <a:r>
              <a:rPr lang="zh-CN" altLang="en-US" sz="2800" b="1" dirty="0"/>
              <a:t>像素之间距离</a:t>
            </a:r>
            <a:endParaRPr lang="en-US" altLang="zh-CN" sz="2800" b="1" dirty="0" smtClean="0"/>
          </a:p>
          <a:p>
            <a:pPr marL="0" indent="0" algn="just">
              <a:buNone/>
            </a:pPr>
            <a:r>
              <a:rPr lang="zh-CN" altLang="en-US" sz="2400" dirty="0"/>
              <a:t>对于像素𝑝、𝑞和𝑧，分别具有坐标</a:t>
            </a:r>
            <a:r>
              <a:rPr lang="en-US" altLang="zh-CN" sz="2400" dirty="0"/>
              <a:t>(</a:t>
            </a:r>
            <a:r>
              <a:rPr lang="zh-CN" altLang="en-US" sz="2400" dirty="0"/>
              <a:t>𝑥</a:t>
            </a:r>
            <a:r>
              <a:rPr lang="en-US" altLang="zh-CN" sz="2400" dirty="0"/>
              <a:t>,</a:t>
            </a:r>
            <a:r>
              <a:rPr lang="zh-CN" altLang="en-US" sz="2400" dirty="0"/>
              <a:t>𝑦</a:t>
            </a:r>
            <a:r>
              <a:rPr lang="en-US" altLang="zh-CN" sz="2400" dirty="0"/>
              <a:t>),(</a:t>
            </a:r>
            <a:r>
              <a:rPr lang="zh-CN" altLang="en-US" sz="2400" dirty="0"/>
              <a:t>𝑠</a:t>
            </a:r>
            <a:r>
              <a:rPr lang="en-US" altLang="zh-CN" sz="2400" dirty="0"/>
              <a:t>,</a:t>
            </a:r>
            <a:r>
              <a:rPr lang="zh-CN" altLang="en-US" sz="2400" dirty="0"/>
              <a:t>𝑡</a:t>
            </a:r>
            <a:r>
              <a:rPr lang="en-US" altLang="zh-CN" sz="2400" dirty="0"/>
              <a:t>)</a:t>
            </a:r>
            <a:r>
              <a:rPr lang="zh-CN" altLang="en-US" sz="2400" dirty="0"/>
              <a:t>和</a:t>
            </a:r>
            <a:r>
              <a:rPr lang="en-US" altLang="zh-CN" sz="2400" dirty="0"/>
              <a:t>(</a:t>
            </a:r>
            <a:r>
              <a:rPr lang="zh-CN" altLang="en-US" sz="2400" dirty="0"/>
              <a:t>𝑢</a:t>
            </a:r>
            <a:r>
              <a:rPr lang="en-US" altLang="zh-CN" sz="2400" dirty="0"/>
              <a:t>,</a:t>
            </a:r>
            <a:r>
              <a:rPr lang="zh-CN" altLang="en-US" sz="2400" dirty="0"/>
              <a:t>𝑣</a:t>
            </a:r>
            <a:r>
              <a:rPr lang="en-US" altLang="zh-CN" sz="2400" dirty="0"/>
              <a:t>)</a:t>
            </a:r>
            <a:r>
              <a:rPr lang="zh-CN" altLang="en-US" sz="2400" dirty="0"/>
              <a:t>，如</a:t>
            </a:r>
          </a:p>
          <a:p>
            <a:pPr marL="0" indent="0" algn="just">
              <a:buNone/>
            </a:pPr>
            <a:r>
              <a:rPr lang="en-US" altLang="zh-CN" sz="2400" dirty="0" smtClean="0"/>
              <a:t> (</a:t>
            </a:r>
            <a:r>
              <a:rPr lang="en-US" altLang="zh-CN" sz="2400" dirty="0"/>
              <a:t>1) </a:t>
            </a:r>
            <a:r>
              <a:rPr lang="zh-CN" altLang="en-US" sz="2400" dirty="0"/>
              <a:t>𝐷</a:t>
            </a:r>
            <a:r>
              <a:rPr lang="en-US" altLang="zh-CN" sz="2400" dirty="0"/>
              <a:t>(</a:t>
            </a:r>
            <a:r>
              <a:rPr lang="zh-CN" altLang="en-US" sz="2400" dirty="0"/>
              <a:t>𝑝</a:t>
            </a:r>
            <a:r>
              <a:rPr lang="en-US" altLang="zh-CN" sz="2400" dirty="0"/>
              <a:t>,</a:t>
            </a:r>
            <a:r>
              <a:rPr lang="zh-CN" altLang="en-US" sz="2400" dirty="0"/>
              <a:t>𝑞</a:t>
            </a:r>
            <a:r>
              <a:rPr lang="en-US" altLang="zh-CN" sz="2400" dirty="0"/>
              <a:t>)≥0 (</a:t>
            </a:r>
            <a:r>
              <a:rPr lang="zh-CN" altLang="en-US" sz="2400" dirty="0"/>
              <a:t>𝐷</a:t>
            </a:r>
            <a:r>
              <a:rPr lang="en-US" altLang="zh-CN" sz="2400" dirty="0"/>
              <a:t>(</a:t>
            </a:r>
            <a:r>
              <a:rPr lang="zh-CN" altLang="en-US" sz="2400" dirty="0"/>
              <a:t>𝑝</a:t>
            </a:r>
            <a:r>
              <a:rPr lang="en-US" altLang="zh-CN" sz="2400" dirty="0"/>
              <a:t>,</a:t>
            </a:r>
            <a:r>
              <a:rPr lang="zh-CN" altLang="en-US" sz="2400" dirty="0"/>
              <a:t>𝑞</a:t>
            </a:r>
            <a:r>
              <a:rPr lang="en-US" altLang="zh-CN" sz="2400" dirty="0"/>
              <a:t>)=0</a:t>
            </a:r>
            <a:r>
              <a:rPr lang="zh-CN" altLang="en-US" sz="2400" dirty="0"/>
              <a:t>，当且仅当𝑝</a:t>
            </a:r>
            <a:r>
              <a:rPr lang="en-US" altLang="zh-CN" sz="2400" dirty="0"/>
              <a:t>=</a:t>
            </a:r>
            <a:r>
              <a:rPr lang="zh-CN" altLang="en-US" sz="2400" dirty="0"/>
              <a:t>𝑞</a:t>
            </a:r>
            <a:r>
              <a:rPr lang="en-US" altLang="zh-CN" sz="2400" dirty="0"/>
              <a:t>),</a:t>
            </a:r>
          </a:p>
          <a:p>
            <a:pPr marL="0" indent="0" algn="just">
              <a:buNone/>
            </a:pPr>
            <a:r>
              <a:rPr lang="en-US" altLang="zh-CN" sz="2400" dirty="0"/>
              <a:t> (2) </a:t>
            </a:r>
            <a:r>
              <a:rPr lang="zh-CN" altLang="en-US" sz="2400" dirty="0"/>
              <a:t>𝐷</a:t>
            </a:r>
            <a:r>
              <a:rPr lang="en-US" altLang="zh-CN" sz="2400" dirty="0"/>
              <a:t>(</a:t>
            </a:r>
            <a:r>
              <a:rPr lang="zh-CN" altLang="en-US" sz="2400" dirty="0"/>
              <a:t>𝑝</a:t>
            </a:r>
            <a:r>
              <a:rPr lang="en-US" altLang="zh-CN" sz="2400" dirty="0"/>
              <a:t>,</a:t>
            </a:r>
            <a:r>
              <a:rPr lang="zh-CN" altLang="en-US" sz="2400" dirty="0"/>
              <a:t>𝑞</a:t>
            </a:r>
            <a:r>
              <a:rPr lang="en-US" altLang="zh-CN" sz="2400" dirty="0"/>
              <a:t>)=</a:t>
            </a:r>
            <a:r>
              <a:rPr lang="zh-CN" altLang="en-US" sz="2400" dirty="0"/>
              <a:t>𝐷</a:t>
            </a:r>
            <a:r>
              <a:rPr lang="en-US" altLang="zh-CN" sz="2400" dirty="0"/>
              <a:t>(</a:t>
            </a:r>
            <a:r>
              <a:rPr lang="zh-CN" altLang="en-US" sz="2400" dirty="0"/>
              <a:t>𝑞</a:t>
            </a:r>
            <a:r>
              <a:rPr lang="en-US" altLang="zh-CN" sz="2400" dirty="0"/>
              <a:t>,</a:t>
            </a:r>
            <a:r>
              <a:rPr lang="zh-CN" altLang="en-US" sz="2400" dirty="0"/>
              <a:t>𝑝</a:t>
            </a:r>
            <a:r>
              <a:rPr lang="en-US" altLang="zh-CN" sz="2400" dirty="0"/>
              <a:t>)</a:t>
            </a:r>
          </a:p>
          <a:p>
            <a:pPr marL="0" indent="0" algn="just">
              <a:buNone/>
            </a:pPr>
            <a:r>
              <a:rPr lang="en-US" altLang="zh-CN" sz="2400" dirty="0"/>
              <a:t> (3) </a:t>
            </a:r>
            <a:r>
              <a:rPr lang="zh-CN" altLang="en-US" sz="2400" dirty="0"/>
              <a:t>𝐷</a:t>
            </a:r>
            <a:r>
              <a:rPr lang="en-US" altLang="zh-CN" sz="2400" dirty="0"/>
              <a:t>(</a:t>
            </a:r>
            <a:r>
              <a:rPr lang="zh-CN" altLang="en-US" sz="2400" dirty="0"/>
              <a:t>𝑝</a:t>
            </a:r>
            <a:r>
              <a:rPr lang="en-US" altLang="zh-CN" sz="2400" dirty="0"/>
              <a:t>,</a:t>
            </a:r>
            <a:r>
              <a:rPr lang="zh-CN" altLang="en-US" sz="2400" dirty="0"/>
              <a:t>𝑧</a:t>
            </a:r>
            <a:r>
              <a:rPr lang="en-US" altLang="zh-CN" sz="2400" dirty="0"/>
              <a:t>)≤</a:t>
            </a:r>
            <a:r>
              <a:rPr lang="zh-CN" altLang="en-US" sz="2400" dirty="0"/>
              <a:t>𝐷</a:t>
            </a:r>
            <a:r>
              <a:rPr lang="en-US" altLang="zh-CN" sz="2400" dirty="0"/>
              <a:t>(</a:t>
            </a:r>
            <a:r>
              <a:rPr lang="zh-CN" altLang="en-US" sz="2400" dirty="0"/>
              <a:t>𝑝</a:t>
            </a:r>
            <a:r>
              <a:rPr lang="en-US" altLang="zh-CN" sz="2400" dirty="0"/>
              <a:t>,</a:t>
            </a:r>
            <a:r>
              <a:rPr lang="zh-CN" altLang="en-US" sz="2400" dirty="0"/>
              <a:t>𝑞</a:t>
            </a:r>
            <a:r>
              <a:rPr lang="en-US" altLang="zh-CN" sz="2400" dirty="0"/>
              <a:t>)+</a:t>
            </a:r>
            <a:r>
              <a:rPr lang="zh-CN" altLang="en-US" sz="2400" dirty="0"/>
              <a:t>𝐷</a:t>
            </a:r>
            <a:r>
              <a:rPr lang="en-US" altLang="zh-CN" sz="2400" dirty="0"/>
              <a:t>(</a:t>
            </a:r>
            <a:r>
              <a:rPr lang="zh-CN" altLang="en-US" sz="2400" dirty="0"/>
              <a:t>𝑞</a:t>
            </a:r>
            <a:r>
              <a:rPr lang="en-US" altLang="zh-CN" sz="2400" dirty="0"/>
              <a:t>,</a:t>
            </a:r>
            <a:r>
              <a:rPr lang="zh-CN" altLang="en-US" sz="2400" dirty="0"/>
              <a:t>𝑧</a:t>
            </a:r>
            <a:r>
              <a:rPr lang="en-US" altLang="zh-CN" sz="2400" dirty="0"/>
              <a:t>) </a:t>
            </a:r>
          </a:p>
          <a:p>
            <a:pPr marL="0" indent="0" algn="just">
              <a:buNone/>
            </a:pPr>
            <a:r>
              <a:rPr lang="en-US" altLang="zh-CN" sz="2400" dirty="0"/>
              <a:t>  </a:t>
            </a:r>
            <a:r>
              <a:rPr lang="zh-CN" altLang="en-US" sz="2400" dirty="0"/>
              <a:t>则称</a:t>
            </a:r>
            <a:r>
              <a:rPr lang="en-US" altLang="zh-CN" sz="2400" dirty="0"/>
              <a:t>D</a:t>
            </a:r>
            <a:r>
              <a:rPr lang="zh-CN" altLang="en-US" sz="2400" dirty="0"/>
              <a:t>是距离函数或度量。</a:t>
            </a:r>
          </a:p>
        </p:txBody>
      </p:sp>
    </p:spTree>
    <p:extLst>
      <p:ext uri="{BB962C8B-B14F-4D97-AF65-F5344CB8AC3E}">
        <p14:creationId xmlns:p14="http://schemas.microsoft.com/office/powerpoint/2010/main" val="17184479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1.3.2</a:t>
            </a:r>
            <a:r>
              <a:rPr lang="zh-CN" altLang="en-US" b="1" dirty="0">
                <a:solidFill>
                  <a:srgbClr val="C00000"/>
                </a:solidFill>
              </a:rPr>
              <a:t> 像素间距离</a:t>
            </a:r>
            <a:endParaRPr lang="zh-CN" altLang="en-US" dirty="0"/>
          </a:p>
        </p:txBody>
      </p:sp>
      <p:sp>
        <p:nvSpPr>
          <p:cNvPr id="3" name="内容占位符 2"/>
          <p:cNvSpPr>
            <a:spLocks noGrp="1"/>
          </p:cNvSpPr>
          <p:nvPr>
            <p:ph idx="1"/>
          </p:nvPr>
        </p:nvSpPr>
        <p:spPr>
          <a:xfrm>
            <a:off x="2589212" y="1905000"/>
            <a:ext cx="8915400" cy="3777622"/>
          </a:xfrm>
        </p:spPr>
        <p:txBody>
          <a:bodyPr>
            <a:normAutofit/>
          </a:bodyPr>
          <a:lstStyle/>
          <a:p>
            <a:pPr>
              <a:buFont typeface="Wingdings" panose="05000000000000000000" pitchFamily="2" charset="2"/>
              <a:buChar char="p"/>
            </a:pPr>
            <a:r>
              <a:rPr lang="zh-CN" altLang="en-US" sz="2800" dirty="0">
                <a:solidFill>
                  <a:schemeClr val="tx1"/>
                </a:solidFill>
              </a:rPr>
              <a:t>欧氏</a:t>
            </a:r>
            <a:r>
              <a:rPr lang="zh-CN" altLang="en-US" sz="2800" dirty="0" smtClean="0">
                <a:solidFill>
                  <a:schemeClr val="tx1"/>
                </a:solidFill>
              </a:rPr>
              <a:t>距离</a:t>
            </a:r>
            <a:endParaRPr lang="en-US" altLang="zh-CN" sz="2800" dirty="0" smtClean="0">
              <a:solidFill>
                <a:schemeClr val="tx1"/>
              </a:solidFill>
            </a:endParaRPr>
          </a:p>
          <a:p>
            <a:pPr>
              <a:buFont typeface="Wingdings" panose="05000000000000000000" pitchFamily="2" charset="2"/>
              <a:buChar char="p"/>
            </a:pPr>
            <a:endParaRPr lang="en-US" altLang="zh-CN" sz="2400" b="1" dirty="0">
              <a:solidFill>
                <a:schemeClr val="accent1">
                  <a:lumMod val="75000"/>
                </a:schemeClr>
              </a:solidFill>
            </a:endParaRPr>
          </a:p>
          <a:p>
            <a:pPr marL="0" indent="0">
              <a:buNone/>
            </a:pPr>
            <a:endParaRPr lang="en-US" altLang="zh-CN" sz="2400" b="1" dirty="0">
              <a:solidFill>
                <a:schemeClr val="accent1">
                  <a:lumMod val="75000"/>
                </a:schemeClr>
              </a:solidFill>
            </a:endParaRPr>
          </a:p>
          <a:p>
            <a:pPr>
              <a:buFont typeface="Wingdings" panose="05000000000000000000" pitchFamily="2" charset="2"/>
              <a:buChar char="p"/>
            </a:pPr>
            <a:r>
              <a:rPr lang="en-US" altLang="zh-CN" sz="2800" dirty="0">
                <a:solidFill>
                  <a:schemeClr val="tx1"/>
                </a:solidFill>
              </a:rPr>
              <a:t>D4</a:t>
            </a:r>
            <a:r>
              <a:rPr lang="zh-CN" altLang="en-US" sz="2800" dirty="0">
                <a:solidFill>
                  <a:schemeClr val="tx1"/>
                </a:solidFill>
              </a:rPr>
              <a:t>距离（城市距离</a:t>
            </a:r>
            <a:r>
              <a:rPr lang="zh-CN" altLang="en-US" sz="2800" dirty="0" smtClean="0">
                <a:solidFill>
                  <a:schemeClr val="tx1"/>
                </a:solidFill>
              </a:rPr>
              <a:t>）</a:t>
            </a:r>
            <a:endParaRPr lang="en-US" altLang="zh-CN" sz="2800" dirty="0" smtClean="0">
              <a:solidFill>
                <a:schemeClr val="tx1"/>
              </a:solidFill>
            </a:endParaRPr>
          </a:p>
          <a:p>
            <a:pPr>
              <a:buFont typeface="Wingdings" panose="05000000000000000000" pitchFamily="2" charset="2"/>
              <a:buChar char="p"/>
            </a:pPr>
            <a:endParaRPr lang="en-US" altLang="zh-CN" sz="2800" b="1" dirty="0">
              <a:solidFill>
                <a:schemeClr val="accent1">
                  <a:lumMod val="75000"/>
                </a:schemeClr>
              </a:solidFill>
            </a:endParaRPr>
          </a:p>
          <a:p>
            <a:pPr>
              <a:buFont typeface="Wingdings" panose="05000000000000000000" pitchFamily="2" charset="2"/>
              <a:buChar char="p"/>
            </a:pPr>
            <a:endParaRPr lang="en-US" altLang="zh-CN" sz="2800" b="1" dirty="0" smtClean="0">
              <a:solidFill>
                <a:schemeClr val="accent1">
                  <a:lumMod val="75000"/>
                </a:schemeClr>
              </a:solidFill>
            </a:endParaRPr>
          </a:p>
          <a:p>
            <a:pPr>
              <a:buFont typeface="Wingdings" panose="05000000000000000000" pitchFamily="2" charset="2"/>
              <a:buChar char="p"/>
            </a:pPr>
            <a:r>
              <a:rPr lang="zh-CN" altLang="en-US" sz="2800" dirty="0">
                <a:solidFill>
                  <a:schemeClr val="tx1"/>
                </a:solidFill>
              </a:rPr>
              <a:t>棋盘</a:t>
            </a:r>
            <a:r>
              <a:rPr lang="zh-CN" altLang="en-US" sz="2800" dirty="0" smtClean="0">
                <a:solidFill>
                  <a:schemeClr val="tx1"/>
                </a:solidFill>
              </a:rPr>
              <a:t>距离</a:t>
            </a:r>
            <a:endParaRPr lang="zh-CN" altLang="en-US" sz="2800" dirty="0">
              <a:solidFill>
                <a:schemeClr val="tx1"/>
              </a:solidFill>
            </a:endParaRPr>
          </a:p>
        </p:txBody>
      </p:sp>
      <p:pic>
        <p:nvPicPr>
          <p:cNvPr id="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762" y="2646140"/>
            <a:ext cx="42481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762" y="4164381"/>
            <a:ext cx="36718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l="774" r="192"/>
          <a:stretch>
            <a:fillRect/>
          </a:stretch>
        </p:blipFill>
        <p:spPr bwMode="auto">
          <a:xfrm>
            <a:off x="2798762" y="5726447"/>
            <a:ext cx="46085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028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smtClean="0">
                <a:solidFill>
                  <a:srgbClr val="C00000"/>
                </a:solidFill>
              </a:rPr>
              <a:t>本章内容</a:t>
            </a:r>
            <a:endParaRPr lang="zh-CN" altLang="en-US" sz="4000" dirty="0"/>
          </a:p>
        </p:txBody>
      </p:sp>
      <p:sp>
        <p:nvSpPr>
          <p:cNvPr id="3" name="内容占位符 2"/>
          <p:cNvSpPr>
            <a:spLocks noGrp="1"/>
          </p:cNvSpPr>
          <p:nvPr>
            <p:ph idx="1"/>
          </p:nvPr>
        </p:nvSpPr>
        <p:spPr/>
        <p:txBody>
          <a:bodyPr/>
          <a:lstStyle/>
          <a:p>
            <a:pPr>
              <a:lnSpc>
                <a:spcPct val="150000"/>
              </a:lnSpc>
              <a:buFont typeface="Wingdings" panose="05000000000000000000" pitchFamily="2" charset="2"/>
              <a:buChar char="p"/>
            </a:pPr>
            <a:r>
              <a:rPr lang="en-US" altLang="zh-CN" sz="3000" b="1" dirty="0" smtClean="0"/>
              <a:t>1.1 </a:t>
            </a:r>
            <a:r>
              <a:rPr lang="zh-CN" altLang="en-US" sz="3000" b="1" dirty="0" smtClean="0"/>
              <a:t>视觉基础</a:t>
            </a:r>
            <a:endParaRPr lang="en-US" altLang="zh-CN" sz="3000" b="1" dirty="0" smtClean="0"/>
          </a:p>
          <a:p>
            <a:pPr>
              <a:lnSpc>
                <a:spcPct val="150000"/>
              </a:lnSpc>
              <a:buFont typeface="Wingdings" panose="05000000000000000000" pitchFamily="2" charset="2"/>
              <a:buChar char="p"/>
            </a:pPr>
            <a:r>
              <a:rPr lang="en-US" altLang="zh-CN" sz="3000" b="1" dirty="0" smtClean="0"/>
              <a:t>1.2 </a:t>
            </a:r>
            <a:r>
              <a:rPr lang="zh-CN" altLang="en-US" sz="3000" b="1" dirty="0" smtClean="0"/>
              <a:t>图像基础</a:t>
            </a:r>
            <a:endParaRPr lang="en-US" altLang="zh-CN" sz="3000" b="1" dirty="0" smtClean="0"/>
          </a:p>
          <a:p>
            <a:pPr>
              <a:lnSpc>
                <a:spcPct val="150000"/>
              </a:lnSpc>
              <a:buFont typeface="Wingdings" panose="05000000000000000000" pitchFamily="2" charset="2"/>
              <a:buChar char="p"/>
            </a:pPr>
            <a:r>
              <a:rPr lang="en-US" altLang="zh-CN" sz="3000" b="1" dirty="0" smtClean="0"/>
              <a:t>1.3 </a:t>
            </a:r>
            <a:r>
              <a:rPr lang="zh-CN" altLang="en-US" sz="3000" b="1" dirty="0" smtClean="0"/>
              <a:t>像素间联系</a:t>
            </a:r>
            <a:endParaRPr lang="en-US" altLang="zh-CN" sz="3000" b="1" dirty="0" smtClean="0"/>
          </a:p>
          <a:p>
            <a:pPr>
              <a:lnSpc>
                <a:spcPct val="150000"/>
              </a:lnSpc>
              <a:buFont typeface="Wingdings" panose="05000000000000000000" pitchFamily="2" charset="2"/>
              <a:buChar char="p"/>
            </a:pPr>
            <a:r>
              <a:rPr lang="en-US" altLang="zh-CN" sz="3000" b="1" dirty="0" smtClean="0"/>
              <a:t>1.4 </a:t>
            </a:r>
            <a:r>
              <a:rPr lang="zh-CN" altLang="en-US" sz="3000" b="1" dirty="0" smtClean="0"/>
              <a:t>本章小结</a:t>
            </a:r>
            <a:endParaRPr lang="zh-CN" altLang="en-US" sz="3000" b="1" dirty="0"/>
          </a:p>
          <a:p>
            <a:endParaRPr lang="zh-CN" altLang="en-US" dirty="0"/>
          </a:p>
        </p:txBody>
      </p:sp>
    </p:spTree>
    <p:extLst>
      <p:ext uri="{BB962C8B-B14F-4D97-AF65-F5344CB8AC3E}">
        <p14:creationId xmlns:p14="http://schemas.microsoft.com/office/powerpoint/2010/main" val="38990546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1.3.2</a:t>
            </a:r>
            <a:r>
              <a:rPr lang="zh-CN" altLang="en-US" b="1" dirty="0">
                <a:solidFill>
                  <a:srgbClr val="C00000"/>
                </a:solidFill>
              </a:rPr>
              <a:t> 像素间距离</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p"/>
            </a:pPr>
            <a:r>
              <a:rPr lang="zh-CN" altLang="en-US" sz="2800" b="1" dirty="0" smtClean="0"/>
              <a:t>距离和邻域</a:t>
            </a:r>
            <a:r>
              <a:rPr lang="zh-CN" altLang="en-US" sz="2800" b="1" dirty="0"/>
              <a:t>：</a:t>
            </a:r>
            <a:endParaRPr lang="en-US" altLang="zh-CN" sz="2800" b="1" dirty="0"/>
          </a:p>
          <a:p>
            <a:endParaRPr lang="zh-CN" altLang="en-US" dirty="0"/>
          </a:p>
        </p:txBody>
      </p:sp>
      <p:pic>
        <p:nvPicPr>
          <p:cNvPr id="4" name="Picture 5" descr="F:\Book-ed\Second-7\S=CCV\ppt-for-web\Pic-f\010303.jpg"/>
          <p:cNvPicPr>
            <a:picLocks noChangeArrowheads="1"/>
          </p:cNvPicPr>
          <p:nvPr/>
        </p:nvPicPr>
        <p:blipFill>
          <a:blip r:embed="rId2">
            <a:extLst>
              <a:ext uri="{28A0092B-C50C-407E-A947-70E740481C1C}">
                <a14:useLocalDpi xmlns:a14="http://schemas.microsoft.com/office/drawing/2010/main" val="0"/>
              </a:ext>
            </a:extLst>
          </a:blip>
          <a:srcRect l="1370" t="2000" r="1370" b="4559"/>
          <a:stretch>
            <a:fillRect/>
          </a:stretch>
        </p:blipFill>
        <p:spPr bwMode="auto">
          <a:xfrm>
            <a:off x="2436812" y="3082290"/>
            <a:ext cx="7514908"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5619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1.3.2</a:t>
            </a:r>
            <a:r>
              <a:rPr lang="zh-CN" altLang="en-US" b="1" dirty="0">
                <a:solidFill>
                  <a:srgbClr val="C00000"/>
                </a:solidFill>
              </a:rPr>
              <a:t> 像素间距离</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u"/>
            </a:pPr>
            <a:r>
              <a:rPr lang="zh-CN" altLang="en-US" sz="2400" b="1" dirty="0"/>
              <a:t>范数</a:t>
            </a:r>
            <a:r>
              <a:rPr lang="zh-CN" altLang="en-US" sz="2400" b="1" dirty="0" smtClean="0"/>
              <a:t>：</a:t>
            </a:r>
            <a:endParaRPr lang="en-US" altLang="zh-CN" sz="2400" b="1" dirty="0" smtClean="0"/>
          </a:p>
          <a:p>
            <a:endParaRPr lang="en-US" altLang="zh-CN" dirty="0"/>
          </a:p>
          <a:p>
            <a:pPr marL="0" indent="0">
              <a:buNone/>
            </a:pPr>
            <a:endParaRPr lang="en-US" altLang="zh-CN" dirty="0"/>
          </a:p>
          <a:p>
            <a:pPr>
              <a:buFont typeface="Wingdings" panose="05000000000000000000" pitchFamily="2" charset="2"/>
              <a:buChar char="u"/>
            </a:pPr>
            <a:r>
              <a:rPr lang="zh-CN" altLang="en-US" sz="2400" dirty="0">
                <a:solidFill>
                  <a:schemeClr val="tx1"/>
                </a:solidFill>
              </a:rPr>
              <a:t>像素</a:t>
            </a:r>
            <a:r>
              <a:rPr lang="en-US" altLang="zh-CN" sz="2400" dirty="0">
                <a:solidFill>
                  <a:schemeClr val="tx1"/>
                </a:solidFill>
              </a:rPr>
              <a:t>p</a:t>
            </a:r>
            <a:r>
              <a:rPr lang="zh-CN" altLang="en-US" sz="2400" dirty="0">
                <a:solidFill>
                  <a:schemeClr val="tx1"/>
                </a:solidFill>
              </a:rPr>
              <a:t>的</a:t>
            </a:r>
            <a:r>
              <a:rPr lang="en-US" altLang="zh-CN" sz="2400" dirty="0" smtClean="0">
                <a:solidFill>
                  <a:schemeClr val="tx1"/>
                </a:solidFill>
              </a:rPr>
              <a:t>4</a:t>
            </a:r>
            <a:r>
              <a:rPr lang="zh-CN" altLang="en-US" sz="2400" dirty="0" smtClean="0">
                <a:solidFill>
                  <a:schemeClr val="tx1"/>
                </a:solidFill>
              </a:rPr>
              <a:t>邻域：</a:t>
            </a:r>
            <a:endParaRPr lang="en-US" altLang="zh-CN" sz="2400" dirty="0" smtClean="0">
              <a:solidFill>
                <a:schemeClr val="tx1"/>
              </a:solidFill>
            </a:endParaRPr>
          </a:p>
          <a:p>
            <a:endParaRPr lang="en-US" altLang="zh-CN" dirty="0"/>
          </a:p>
          <a:p>
            <a:endParaRPr lang="en-US" altLang="zh-CN" dirty="0" smtClean="0"/>
          </a:p>
          <a:p>
            <a:pPr>
              <a:buFont typeface="Wingdings" panose="05000000000000000000" pitchFamily="2" charset="2"/>
              <a:buChar char="u"/>
            </a:pPr>
            <a:r>
              <a:rPr lang="zh-CN" altLang="en-US" sz="2400" b="1" dirty="0"/>
              <a:t>像素</a:t>
            </a:r>
            <a:r>
              <a:rPr lang="en-US" altLang="zh-CN" sz="2400" b="1" dirty="0"/>
              <a:t>p</a:t>
            </a:r>
            <a:r>
              <a:rPr lang="zh-CN" altLang="en-US" sz="2400" b="1" dirty="0" smtClean="0"/>
              <a:t>的</a:t>
            </a:r>
            <a:r>
              <a:rPr lang="en-US" altLang="zh-CN" sz="2400" b="1" dirty="0"/>
              <a:t>8</a:t>
            </a:r>
            <a:r>
              <a:rPr lang="zh-CN" altLang="en-US" sz="2400" b="1" dirty="0" smtClean="0"/>
              <a:t>邻域</a:t>
            </a:r>
            <a:r>
              <a:rPr lang="zh-CN" altLang="en-US" sz="2400" b="1" dirty="0"/>
              <a:t>：</a:t>
            </a:r>
          </a:p>
        </p:txBody>
      </p:sp>
      <p:pic>
        <p:nvPicPr>
          <p:cNvPr id="5" name="图片 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046912" y="2240442"/>
            <a:ext cx="403225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042762" y="2557943"/>
            <a:ext cx="33115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
          <p:cNvPicPr>
            <a:picLocks/>
          </p:cNvPicPr>
          <p:nvPr/>
        </p:nvPicPr>
        <p:blipFill>
          <a:blip r:embed="rId4">
            <a:extLst>
              <a:ext uri="{28A0092B-C50C-407E-A947-70E740481C1C}">
                <a14:useLocalDpi xmlns:a14="http://schemas.microsoft.com/office/drawing/2010/main" val="0"/>
              </a:ext>
            </a:extLst>
          </a:blip>
          <a:srcRect l="-1111" r="1111"/>
          <a:stretch>
            <a:fillRect/>
          </a:stretch>
        </p:blipFill>
        <p:spPr bwMode="auto">
          <a:xfrm>
            <a:off x="3199924" y="4022411"/>
            <a:ext cx="3240088"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图片 6"/>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3114199" y="5336547"/>
            <a:ext cx="32400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75752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1.3.3</a:t>
            </a:r>
            <a:r>
              <a:rPr lang="zh-CN" altLang="en-US" b="1" dirty="0" smtClean="0">
                <a:solidFill>
                  <a:srgbClr val="C00000"/>
                </a:solidFill>
              </a:rPr>
              <a:t> 距离变换</a:t>
            </a:r>
            <a:endParaRPr lang="zh-CN" altLang="en-US" dirty="0"/>
          </a:p>
        </p:txBody>
      </p:sp>
      <p:sp>
        <p:nvSpPr>
          <p:cNvPr id="3" name="内容占位符 2"/>
          <p:cNvSpPr>
            <a:spLocks noGrp="1"/>
          </p:cNvSpPr>
          <p:nvPr>
            <p:ph idx="1"/>
          </p:nvPr>
        </p:nvSpPr>
        <p:spPr>
          <a:xfrm>
            <a:off x="2592925" y="1644170"/>
            <a:ext cx="8915400" cy="3777622"/>
          </a:xfrm>
        </p:spPr>
        <p:txBody>
          <a:bodyPr>
            <a:normAutofit/>
          </a:bodyPr>
          <a:lstStyle/>
          <a:p>
            <a:pPr>
              <a:buFont typeface="Wingdings" panose="05000000000000000000" pitchFamily="2" charset="2"/>
              <a:buChar char="p"/>
            </a:pPr>
            <a:r>
              <a:rPr lang="zh-CN" altLang="en-US" sz="2800" dirty="0"/>
              <a:t>距离变换：把二值图像变换为灰度</a:t>
            </a:r>
            <a:r>
              <a:rPr lang="zh-CN" altLang="en-US" sz="2800" dirty="0" smtClean="0"/>
              <a:t>图像。</a:t>
            </a:r>
            <a:endParaRPr lang="en-US" altLang="zh-CN" sz="2800" dirty="0" smtClean="0"/>
          </a:p>
          <a:p>
            <a:pPr>
              <a:buFont typeface="Wingdings" panose="05000000000000000000" pitchFamily="2" charset="2"/>
              <a:buChar char="p"/>
            </a:pPr>
            <a:endParaRPr lang="en-US" altLang="zh-CN" sz="2800" dirty="0"/>
          </a:p>
          <a:p>
            <a:pPr>
              <a:buFont typeface="Wingdings" panose="05000000000000000000" pitchFamily="2" charset="2"/>
              <a:buChar char="p"/>
            </a:pPr>
            <a:r>
              <a:rPr lang="zh-CN" altLang="en-US" sz="2800" dirty="0"/>
              <a:t>等距离轮廓给出了与中心像素的某种距离小于或等于某个值的像素组成的</a:t>
            </a:r>
            <a:r>
              <a:rPr lang="zh-CN" altLang="en-US" sz="2800" dirty="0" smtClean="0"/>
              <a:t>图案。</a:t>
            </a:r>
            <a:endParaRPr lang="zh-CN" altLang="en-US" sz="2800" dirty="0"/>
          </a:p>
        </p:txBody>
      </p:sp>
      <p:pic>
        <p:nvPicPr>
          <p:cNvPr id="4" name="图片 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916363" y="3800157"/>
            <a:ext cx="4608512"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95744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1.4</a:t>
            </a:r>
            <a:r>
              <a:rPr lang="zh-CN" altLang="en-US" b="1" dirty="0" smtClean="0">
                <a:solidFill>
                  <a:srgbClr val="C00000"/>
                </a:solidFill>
              </a:rPr>
              <a:t> 本章小结</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u"/>
            </a:pPr>
            <a:r>
              <a:rPr lang="zh-CN" altLang="en-US" sz="2800" dirty="0" smtClean="0"/>
              <a:t>介绍了计算机视觉有关的基本概念</a:t>
            </a:r>
            <a:r>
              <a:rPr lang="en-US" altLang="zh-CN" sz="2800" dirty="0" smtClean="0"/>
              <a:t>(</a:t>
            </a:r>
            <a:r>
              <a:rPr lang="zh-CN" altLang="en-US" sz="2800" dirty="0" smtClean="0"/>
              <a:t>简史、目标、研究内容、相关学科、应用领域</a:t>
            </a:r>
            <a:r>
              <a:rPr lang="en-US" altLang="zh-CN" sz="2800" dirty="0" smtClean="0"/>
              <a:t>)</a:t>
            </a:r>
            <a:r>
              <a:rPr lang="zh-CN" altLang="en-US" sz="2800" dirty="0" smtClean="0"/>
              <a:t>。</a:t>
            </a:r>
            <a:endParaRPr lang="en-US" altLang="zh-CN" sz="2800" dirty="0" smtClean="0"/>
          </a:p>
          <a:p>
            <a:pPr>
              <a:buFont typeface="Wingdings" panose="05000000000000000000" pitchFamily="2" charset="2"/>
              <a:buChar char="u"/>
            </a:pPr>
            <a:endParaRPr lang="en-US" altLang="zh-CN" sz="2800" dirty="0"/>
          </a:p>
          <a:p>
            <a:pPr>
              <a:buFont typeface="Wingdings" panose="05000000000000000000" pitchFamily="2" charset="2"/>
              <a:buChar char="u"/>
            </a:pPr>
            <a:r>
              <a:rPr lang="zh-CN" altLang="en-US" sz="2800" dirty="0" smtClean="0"/>
              <a:t>图像的一些基本概念</a:t>
            </a:r>
            <a:r>
              <a:rPr lang="en-US" altLang="zh-CN" sz="2800" dirty="0" smtClean="0"/>
              <a:t>(</a:t>
            </a:r>
            <a:r>
              <a:rPr lang="zh-CN" altLang="en-US" sz="2800" dirty="0" smtClean="0"/>
              <a:t>像素、数字图像、二值图像、彩色图像等</a:t>
            </a:r>
            <a:r>
              <a:rPr lang="en-US" altLang="zh-CN" sz="2800" dirty="0" smtClean="0"/>
              <a:t>)</a:t>
            </a:r>
          </a:p>
          <a:p>
            <a:pPr>
              <a:buFont typeface="Wingdings" panose="05000000000000000000" pitchFamily="2" charset="2"/>
              <a:buChar char="u"/>
            </a:pPr>
            <a:endParaRPr lang="en-US" altLang="zh-CN" sz="2800" dirty="0"/>
          </a:p>
          <a:p>
            <a:pPr>
              <a:buFont typeface="Wingdings" panose="05000000000000000000" pitchFamily="2" charset="2"/>
              <a:buChar char="u"/>
            </a:pPr>
            <a:r>
              <a:rPr lang="zh-CN" altLang="en-US" sz="2800" dirty="0" smtClean="0"/>
              <a:t>像素间的基本关系</a:t>
            </a:r>
            <a:r>
              <a:rPr lang="en-US" altLang="zh-CN" sz="2800" dirty="0" smtClean="0"/>
              <a:t>(</a:t>
            </a:r>
            <a:r>
              <a:rPr lang="zh-CN" altLang="en-US" sz="2800" dirty="0" smtClean="0"/>
              <a:t>邻域、距离等</a:t>
            </a:r>
            <a:r>
              <a:rPr lang="en-US" altLang="zh-CN" sz="2800" dirty="0" smtClean="0"/>
              <a:t>)</a:t>
            </a:r>
            <a:endParaRPr lang="zh-CN" altLang="en-US" sz="2800" dirty="0"/>
          </a:p>
        </p:txBody>
      </p:sp>
    </p:spTree>
    <p:extLst>
      <p:ext uri="{BB962C8B-B14F-4D97-AF65-F5344CB8AC3E}">
        <p14:creationId xmlns:p14="http://schemas.microsoft.com/office/powerpoint/2010/main" val="26328252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矩形 3"/>
          <p:cNvSpPr/>
          <p:nvPr/>
        </p:nvSpPr>
        <p:spPr>
          <a:xfrm>
            <a:off x="5465086" y="2891135"/>
            <a:ext cx="3456395" cy="923330"/>
          </a:xfrm>
          <a:prstGeom prst="rect">
            <a:avLst/>
          </a:prstGeom>
          <a:noFill/>
        </p:spPr>
        <p:txBody>
          <a:bodyPr wrap="none" lIns="91440" tIns="45720" rIns="91440" bIns="45720">
            <a:spAutoFit/>
          </a:bodyPr>
          <a:lstStyle/>
          <a:p>
            <a:pPr algn="ctr"/>
            <a:r>
              <a:rPr lang="en-US" altLang="zh-CN"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End</a:t>
            </a:r>
            <a:r>
              <a:rPr lang="zh-CN" alt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80881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solidFill>
                  <a:srgbClr val="C00000"/>
                </a:solidFill>
              </a:rPr>
              <a:t>1.1</a:t>
            </a:r>
            <a:r>
              <a:rPr lang="zh-CN" altLang="en-US" sz="4000" b="1" dirty="0" smtClean="0">
                <a:solidFill>
                  <a:srgbClr val="C00000"/>
                </a:solidFill>
              </a:rPr>
              <a:t> 视觉基础</a:t>
            </a:r>
            <a:endParaRPr lang="zh-CN" altLang="en-US" sz="4000" b="1" dirty="0">
              <a:solidFill>
                <a:srgbClr val="C00000"/>
              </a:solidFill>
            </a:endParaRPr>
          </a:p>
        </p:txBody>
      </p:sp>
      <p:sp>
        <p:nvSpPr>
          <p:cNvPr id="3" name="内容占位符 2"/>
          <p:cNvSpPr>
            <a:spLocks noGrp="1"/>
          </p:cNvSpPr>
          <p:nvPr>
            <p:ph idx="1"/>
          </p:nvPr>
        </p:nvSpPr>
        <p:spPr>
          <a:xfrm>
            <a:off x="2589212" y="1905000"/>
            <a:ext cx="8915400" cy="4425462"/>
          </a:xfrm>
        </p:spPr>
        <p:txBody>
          <a:bodyPr>
            <a:normAutofit lnSpcReduction="10000"/>
          </a:bodyPr>
          <a:lstStyle/>
          <a:p>
            <a:pPr>
              <a:lnSpc>
                <a:spcPct val="150000"/>
              </a:lnSpc>
              <a:buFont typeface="Wingdings" panose="05000000000000000000" pitchFamily="2" charset="2"/>
              <a:buChar char="l"/>
            </a:pPr>
            <a:r>
              <a:rPr lang="en-US" altLang="zh-CN" sz="2800" b="1" dirty="0" smtClean="0"/>
              <a:t>1.1.1 </a:t>
            </a:r>
            <a:r>
              <a:rPr lang="zh-CN" altLang="en-US" sz="2800" b="1" dirty="0" smtClean="0"/>
              <a:t>视觉概述</a:t>
            </a:r>
            <a:endParaRPr lang="en-US" altLang="zh-CN" sz="2800" b="1" dirty="0" smtClean="0"/>
          </a:p>
          <a:p>
            <a:pPr>
              <a:lnSpc>
                <a:spcPct val="150000"/>
              </a:lnSpc>
              <a:buFont typeface="Wingdings" panose="05000000000000000000" pitchFamily="2" charset="2"/>
              <a:buChar char="l"/>
            </a:pPr>
            <a:r>
              <a:rPr lang="en-US" altLang="zh-CN" sz="2800" b="1" dirty="0" smtClean="0"/>
              <a:t>1.1.2 </a:t>
            </a:r>
            <a:r>
              <a:rPr lang="zh-CN" altLang="en-US" sz="2800" b="1" dirty="0" smtClean="0"/>
              <a:t>计算机视觉</a:t>
            </a:r>
            <a:endParaRPr lang="en-US" altLang="zh-CN" sz="2800" b="1" dirty="0" smtClean="0"/>
          </a:p>
          <a:p>
            <a:pPr>
              <a:lnSpc>
                <a:spcPct val="150000"/>
              </a:lnSpc>
              <a:buFont typeface="Wingdings" panose="05000000000000000000" pitchFamily="2" charset="2"/>
              <a:buChar char="l"/>
            </a:pPr>
            <a:r>
              <a:rPr lang="en-US" altLang="zh-CN" sz="2800" b="1" dirty="0" smtClean="0"/>
              <a:t>1.1.3 </a:t>
            </a:r>
            <a:r>
              <a:rPr lang="zh-CN" altLang="en-US" sz="2800" b="1" dirty="0" smtClean="0"/>
              <a:t>计算机视觉简史</a:t>
            </a:r>
            <a:endParaRPr lang="en-US" altLang="zh-CN" sz="2800" b="1" dirty="0" smtClean="0"/>
          </a:p>
          <a:p>
            <a:pPr>
              <a:lnSpc>
                <a:spcPct val="150000"/>
              </a:lnSpc>
              <a:buFont typeface="Wingdings" panose="05000000000000000000" pitchFamily="2" charset="2"/>
              <a:buChar char="l"/>
            </a:pPr>
            <a:r>
              <a:rPr lang="en-US" altLang="zh-CN" sz="2800" b="1" dirty="0" smtClean="0"/>
              <a:t>1.1.4 </a:t>
            </a:r>
            <a:r>
              <a:rPr lang="zh-CN" altLang="en-US" sz="2800" b="1" dirty="0" smtClean="0"/>
              <a:t>计算机视觉的研究内容</a:t>
            </a:r>
            <a:endParaRPr lang="en-US" altLang="zh-CN" sz="2800" b="1" dirty="0" smtClean="0"/>
          </a:p>
          <a:p>
            <a:pPr>
              <a:lnSpc>
                <a:spcPct val="150000"/>
              </a:lnSpc>
              <a:buFont typeface="Wingdings" panose="05000000000000000000" pitchFamily="2" charset="2"/>
              <a:buChar char="l"/>
            </a:pPr>
            <a:r>
              <a:rPr lang="en-US" altLang="zh-CN" sz="2800" b="1" dirty="0" smtClean="0"/>
              <a:t>1.1.5 </a:t>
            </a:r>
            <a:r>
              <a:rPr lang="zh-CN" altLang="en-US" sz="2800" b="1" dirty="0" smtClean="0"/>
              <a:t>相关学科</a:t>
            </a:r>
            <a:endParaRPr lang="en-US" altLang="zh-CN" sz="2800" b="1" dirty="0" smtClean="0"/>
          </a:p>
          <a:p>
            <a:pPr>
              <a:lnSpc>
                <a:spcPct val="150000"/>
              </a:lnSpc>
              <a:buFont typeface="Wingdings" panose="05000000000000000000" pitchFamily="2" charset="2"/>
              <a:buChar char="l"/>
            </a:pPr>
            <a:r>
              <a:rPr lang="en-US" altLang="zh-CN" sz="2800" b="1" dirty="0" smtClean="0"/>
              <a:t>1.1.6 </a:t>
            </a:r>
            <a:r>
              <a:rPr lang="zh-CN" altLang="en-US" sz="2800" b="1" dirty="0" smtClean="0"/>
              <a:t>应用领域</a:t>
            </a:r>
            <a:endParaRPr lang="zh-CN" altLang="en-US" sz="2800" b="1" dirty="0"/>
          </a:p>
        </p:txBody>
      </p:sp>
    </p:spTree>
    <p:extLst>
      <p:ext uri="{BB962C8B-B14F-4D97-AF65-F5344CB8AC3E}">
        <p14:creationId xmlns:p14="http://schemas.microsoft.com/office/powerpoint/2010/main" val="4561279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40000"/>
              </a:spcBef>
              <a:buClr>
                <a:schemeClr val="accent2"/>
              </a:buClr>
              <a:buFont typeface="Wingdings" panose="05000000000000000000" pitchFamily="2" charset="2"/>
              <a:buBlip>
                <a:blip r:embed="rId2"/>
              </a:buBlip>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spcBef>
                <a:spcPct val="0"/>
              </a:spcBef>
              <a:buClrTx/>
              <a:buFontTx/>
              <a:buNone/>
            </a:pPr>
            <a:fld id="{A22F3081-357A-4AE8-9246-924D3D6A8947}" type="slidenum">
              <a:rPr lang="ja-JP" altLang="en-US" sz="1800">
                <a:solidFill>
                  <a:srgbClr val="A50021"/>
                </a:solidFill>
                <a:ea typeface="ＭＳ Ｐゴシック" panose="020B0600070205080204" pitchFamily="34" charset="-128"/>
              </a:rPr>
              <a:pPr>
                <a:spcBef>
                  <a:spcPct val="0"/>
                </a:spcBef>
                <a:buClrTx/>
                <a:buFontTx/>
                <a:buNone/>
              </a:pPr>
              <a:t>7</a:t>
            </a:fld>
            <a:endParaRPr lang="en-US" altLang="ja-JP" sz="1800">
              <a:solidFill>
                <a:srgbClr val="A50021"/>
              </a:solidFill>
              <a:ea typeface="ＭＳ Ｐゴシック" panose="020B0600070205080204" pitchFamily="34" charset="-128"/>
            </a:endParaRPr>
          </a:p>
        </p:txBody>
      </p:sp>
      <p:sp>
        <p:nvSpPr>
          <p:cNvPr id="21507" name="Rectangle 2"/>
          <p:cNvSpPr>
            <a:spLocks noGrp="1" noChangeArrowheads="1"/>
          </p:cNvSpPr>
          <p:nvPr>
            <p:ph type="title"/>
          </p:nvPr>
        </p:nvSpPr>
        <p:spPr>
          <a:xfrm>
            <a:off x="2592925" y="624110"/>
            <a:ext cx="8911687" cy="887001"/>
          </a:xfrm>
        </p:spPr>
        <p:txBody>
          <a:bodyPr>
            <a:normAutofit/>
          </a:bodyPr>
          <a:lstStyle/>
          <a:p>
            <a:r>
              <a:rPr lang="en-US" altLang="zh-CN" b="1" dirty="0">
                <a:solidFill>
                  <a:srgbClr val="C00000"/>
                </a:solidFill>
              </a:rPr>
              <a:t>1.1.1  </a:t>
            </a:r>
            <a:r>
              <a:rPr lang="zh-CN" altLang="en-US" b="1" dirty="0" smtClean="0">
                <a:solidFill>
                  <a:srgbClr val="C00000"/>
                </a:solidFill>
              </a:rPr>
              <a:t>视觉概述</a:t>
            </a:r>
            <a:endParaRPr lang="zh-CN" altLang="en-US" b="1" dirty="0">
              <a:solidFill>
                <a:srgbClr val="C00000"/>
              </a:solidFill>
            </a:endParaRPr>
          </a:p>
        </p:txBody>
      </p:sp>
      <p:sp>
        <p:nvSpPr>
          <p:cNvPr id="21508" name="内容占位符 1"/>
          <p:cNvSpPr>
            <a:spLocks noGrp="1"/>
          </p:cNvSpPr>
          <p:nvPr>
            <p:ph idx="1"/>
          </p:nvPr>
        </p:nvSpPr>
        <p:spPr>
          <a:xfrm>
            <a:off x="2589212" y="1730326"/>
            <a:ext cx="8915400" cy="4180896"/>
          </a:xfrm>
        </p:spPr>
        <p:txBody>
          <a:bodyPr/>
          <a:lstStyle/>
          <a:p>
            <a:pPr>
              <a:buFont typeface="Wingdings" panose="05000000000000000000" pitchFamily="2" charset="2"/>
              <a:buChar char="p"/>
            </a:pPr>
            <a:r>
              <a:rPr lang="zh-CN" altLang="en-US" sz="2800" b="1" dirty="0" smtClean="0">
                <a:solidFill>
                  <a:schemeClr val="accent1">
                    <a:lumMod val="75000"/>
                  </a:schemeClr>
                </a:solidFill>
              </a:rPr>
              <a:t>视觉是自然智能不可思议的技艺。</a:t>
            </a:r>
            <a:endParaRPr lang="en-US" altLang="zh-CN" sz="2800" b="1" dirty="0">
              <a:solidFill>
                <a:schemeClr val="accent1">
                  <a:lumMod val="75000"/>
                </a:schemeClr>
              </a:solidFill>
            </a:endParaRPr>
          </a:p>
          <a:p>
            <a:pPr>
              <a:buFont typeface="Wingdings" panose="05000000000000000000" pitchFamily="2" charset="2"/>
              <a:buChar char="ü"/>
            </a:pPr>
            <a:r>
              <a:rPr lang="zh-CN" altLang="en-US" sz="2400" b="1" dirty="0"/>
              <a:t>猕猴的大脑皮层中视觉部分占据大约</a:t>
            </a:r>
            <a:r>
              <a:rPr lang="en-US" altLang="zh-CN" sz="2400" b="1" dirty="0"/>
              <a:t>50% </a:t>
            </a:r>
          </a:p>
          <a:p>
            <a:pPr>
              <a:buFont typeface="Wingdings" panose="05000000000000000000" pitchFamily="2" charset="2"/>
              <a:buChar char="ü"/>
            </a:pPr>
            <a:r>
              <a:rPr lang="zh-CN" altLang="en-US" sz="2400" b="1" dirty="0"/>
              <a:t>人脑中有关视觉的部分所占比重最大（在人类的感知器官中，视觉获取的信息量最大，大约</a:t>
            </a:r>
            <a:r>
              <a:rPr lang="en-US" altLang="zh-CN" sz="2400" b="1" dirty="0"/>
              <a:t>80%</a:t>
            </a:r>
            <a:r>
              <a:rPr lang="zh-CN" altLang="en-US" sz="2400" b="1" dirty="0"/>
              <a:t>，因此对于发展智能机器而言，赋予机器以人类视觉功能是十分重要的。）</a:t>
            </a:r>
          </a:p>
        </p:txBody>
      </p:sp>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239" y="4002421"/>
            <a:ext cx="1908249" cy="280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loud 8"/>
          <p:cNvSpPr/>
          <p:nvPr/>
        </p:nvSpPr>
        <p:spPr bwMode="auto">
          <a:xfrm>
            <a:off x="6524762" y="4247553"/>
            <a:ext cx="1741506" cy="1045252"/>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zh-CN" altLang="en-US" sz="2000" dirty="0">
                <a:solidFill>
                  <a:prstClr val="black"/>
                </a:solidFill>
                <a:latin typeface="Comic Sans MS" pitchFamily="66" charset="0"/>
              </a:rPr>
              <a:t>这是皇后还是象</a:t>
            </a:r>
            <a:r>
              <a:rPr lang="en-US" sz="2000" dirty="0">
                <a:solidFill>
                  <a:prstClr val="black"/>
                </a:solidFill>
                <a:latin typeface="Comic Sans MS" pitchFamily="66" charset="0"/>
              </a:rPr>
              <a:t>?</a:t>
            </a:r>
          </a:p>
        </p:txBody>
      </p:sp>
      <p:sp>
        <p:nvSpPr>
          <p:cNvPr id="11" name="Cloud 9"/>
          <p:cNvSpPr/>
          <p:nvPr/>
        </p:nvSpPr>
        <p:spPr bwMode="auto">
          <a:xfrm>
            <a:off x="5946488" y="5364312"/>
            <a:ext cx="152400" cy="1524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a:defRPr/>
            </a:pPr>
            <a:endParaRPr lang="en-US" dirty="0">
              <a:solidFill>
                <a:prstClr val="black"/>
              </a:solidFill>
            </a:endParaRPr>
          </a:p>
        </p:txBody>
      </p:sp>
      <p:sp>
        <p:nvSpPr>
          <p:cNvPr id="12" name="Cloud 10"/>
          <p:cNvSpPr/>
          <p:nvPr/>
        </p:nvSpPr>
        <p:spPr bwMode="auto">
          <a:xfrm>
            <a:off x="6219962" y="5105069"/>
            <a:ext cx="304800" cy="228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a:defRPr/>
            </a:pPr>
            <a:endParaRPr lang="en-US" dirty="0">
              <a:solidFill>
                <a:prstClr val="black"/>
              </a:solidFill>
            </a:endParaRPr>
          </a:p>
        </p:txBody>
      </p:sp>
    </p:spTree>
    <p:extLst>
      <p:ext uri="{BB962C8B-B14F-4D97-AF65-F5344CB8AC3E}">
        <p14:creationId xmlns:p14="http://schemas.microsoft.com/office/powerpoint/2010/main" val="1739288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C00000"/>
                </a:solidFill>
              </a:rPr>
              <a:t>1.1.2  </a:t>
            </a:r>
            <a:r>
              <a:rPr lang="zh-CN" altLang="en-US" b="1" dirty="0" smtClean="0">
                <a:solidFill>
                  <a:srgbClr val="C00000"/>
                </a:solidFill>
              </a:rPr>
              <a:t>计算机视觉</a:t>
            </a:r>
            <a:endParaRPr lang="zh-CN" altLang="en-US" dirty="0"/>
          </a:p>
        </p:txBody>
      </p:sp>
      <p:sp>
        <p:nvSpPr>
          <p:cNvPr id="3" name="内容占位符 2"/>
          <p:cNvSpPr>
            <a:spLocks noGrp="1"/>
          </p:cNvSpPr>
          <p:nvPr>
            <p:ph idx="1"/>
          </p:nvPr>
        </p:nvSpPr>
        <p:spPr>
          <a:xfrm>
            <a:off x="2589212" y="1645920"/>
            <a:ext cx="8915400" cy="4572000"/>
          </a:xfrm>
        </p:spPr>
        <p:txBody>
          <a:bodyPr>
            <a:normAutofit/>
          </a:bodyPr>
          <a:lstStyle/>
          <a:p>
            <a:pPr>
              <a:lnSpc>
                <a:spcPct val="120000"/>
              </a:lnSpc>
              <a:spcBef>
                <a:spcPct val="20000"/>
              </a:spcBef>
              <a:buClr>
                <a:srgbClr val="CC0000"/>
              </a:buClr>
              <a:buFont typeface="Wingdings" panose="05000000000000000000" pitchFamily="2" charset="2"/>
              <a:buChar char="u"/>
            </a:pPr>
            <a:r>
              <a:rPr lang="zh-CN" altLang="en-US" sz="2400" b="1" dirty="0"/>
              <a:t>计算机视觉又常称机器视觉，这门学科的发生与发展已有几十年的历史，它是一门研究通过图像或视频数据观察周围世界的学科，主要以摄像机拍摄的图像或视频为原始数据，提取出在图像或视频中能观察到的事物。</a:t>
            </a:r>
            <a:endParaRPr lang="en-US" altLang="zh-CN" sz="2400" b="1" dirty="0"/>
          </a:p>
          <a:p>
            <a:pPr>
              <a:lnSpc>
                <a:spcPct val="120000"/>
              </a:lnSpc>
              <a:spcBef>
                <a:spcPct val="20000"/>
              </a:spcBef>
              <a:buClr>
                <a:srgbClr val="CC0000"/>
              </a:buClr>
              <a:buFont typeface="Wingdings" panose="05000000000000000000" pitchFamily="2" charset="2"/>
              <a:buChar char="u"/>
            </a:pPr>
            <a:endParaRPr lang="en-US" altLang="zh-CN" sz="2400" dirty="0">
              <a:solidFill>
                <a:srgbClr val="FF0000"/>
              </a:solidFill>
              <a:latin typeface="+mn-ea"/>
            </a:endParaRPr>
          </a:p>
          <a:p>
            <a:pPr>
              <a:lnSpc>
                <a:spcPct val="120000"/>
              </a:lnSpc>
              <a:spcBef>
                <a:spcPct val="20000"/>
              </a:spcBef>
              <a:buClr>
                <a:srgbClr val="CC0000"/>
              </a:buClr>
              <a:buFont typeface="Wingdings" panose="05000000000000000000" pitchFamily="2" charset="2"/>
              <a:buChar char="u"/>
            </a:pPr>
            <a:r>
              <a:rPr lang="zh-CN" altLang="en-US" sz="2400" b="1" dirty="0"/>
              <a:t>这个学科要解决的问题，</a:t>
            </a:r>
            <a:r>
              <a:rPr lang="zh-CN" altLang="en-US" sz="2400" b="1" dirty="0">
                <a:solidFill>
                  <a:srgbClr val="FF0000"/>
                </a:solidFill>
              </a:rPr>
              <a:t>与人类通过眼睛观察世界的视觉感知功能十分相似。</a:t>
            </a:r>
            <a:endParaRPr lang="en-US" altLang="zh-CN" sz="2400" b="1" dirty="0">
              <a:solidFill>
                <a:srgbClr val="FF0000"/>
              </a:solidFill>
            </a:endParaRPr>
          </a:p>
        </p:txBody>
      </p:sp>
    </p:spTree>
    <p:extLst>
      <p:ext uri="{BB962C8B-B14F-4D97-AF65-F5344CB8AC3E}">
        <p14:creationId xmlns:p14="http://schemas.microsoft.com/office/powerpoint/2010/main" val="573963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C00000"/>
                </a:solidFill>
              </a:rPr>
              <a:t>1.1.2  </a:t>
            </a:r>
            <a:r>
              <a:rPr lang="zh-CN" altLang="en-US" b="1" dirty="0">
                <a:solidFill>
                  <a:srgbClr val="C00000"/>
                </a:solidFill>
              </a:rPr>
              <a:t>计算机视觉</a:t>
            </a:r>
            <a:endParaRPr lang="zh-CN" altLang="en-US" dirty="0"/>
          </a:p>
        </p:txBody>
      </p:sp>
      <p:sp>
        <p:nvSpPr>
          <p:cNvPr id="3" name="内容占位符 2"/>
          <p:cNvSpPr>
            <a:spLocks noGrp="1"/>
          </p:cNvSpPr>
          <p:nvPr>
            <p:ph idx="1"/>
          </p:nvPr>
        </p:nvSpPr>
        <p:spPr>
          <a:xfrm>
            <a:off x="2589212" y="1688123"/>
            <a:ext cx="8915400" cy="3871407"/>
          </a:xfrm>
        </p:spPr>
        <p:txBody>
          <a:bodyPr>
            <a:normAutofit/>
          </a:bodyPr>
          <a:lstStyle/>
          <a:p>
            <a:pPr>
              <a:buFont typeface="Wingdings" panose="05000000000000000000" pitchFamily="2" charset="2"/>
              <a:buChar char="p"/>
            </a:pPr>
            <a:r>
              <a:rPr lang="zh-CN" altLang="en-US" sz="2800" dirty="0"/>
              <a:t>图像 → 模型</a:t>
            </a:r>
          </a:p>
          <a:p>
            <a:pPr>
              <a:buFont typeface="Wingdings" panose="05000000000000000000" pitchFamily="2" charset="2"/>
              <a:buChar char="p"/>
            </a:pPr>
            <a:r>
              <a:rPr lang="zh-CN" altLang="en-US" sz="2800" dirty="0"/>
              <a:t>让计算机“看懂”图像和视频</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2973792"/>
            <a:ext cx="4775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7635875" y="3325007"/>
            <a:ext cx="25273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400" dirty="0">
                <a:solidFill>
                  <a:schemeClr val="tx1">
                    <a:lumMod val="75000"/>
                    <a:lumOff val="25000"/>
                  </a:schemeClr>
                </a:solidFill>
                <a:latin typeface="+mn-ea"/>
                <a:ea typeface="+mn-ea"/>
              </a:rPr>
              <a:t>这是何种场景</a:t>
            </a:r>
            <a:r>
              <a:rPr lang="en-US" altLang="zh-CN" sz="2400" dirty="0">
                <a:solidFill>
                  <a:schemeClr val="tx1">
                    <a:lumMod val="75000"/>
                    <a:lumOff val="25000"/>
                  </a:schemeClr>
                </a:solidFill>
                <a:latin typeface="+mn-ea"/>
                <a:ea typeface="+mn-ea"/>
              </a:rPr>
              <a:t>?</a:t>
            </a:r>
          </a:p>
          <a:p>
            <a:endParaRPr lang="en-US" altLang="zh-CN" sz="2400" dirty="0">
              <a:solidFill>
                <a:schemeClr val="tx1">
                  <a:lumMod val="75000"/>
                  <a:lumOff val="25000"/>
                </a:schemeClr>
              </a:solidFill>
              <a:latin typeface="+mn-ea"/>
              <a:ea typeface="+mn-ea"/>
            </a:endParaRPr>
          </a:p>
          <a:p>
            <a:r>
              <a:rPr lang="zh-CN" altLang="en-US" sz="2400" dirty="0">
                <a:solidFill>
                  <a:schemeClr val="tx1">
                    <a:lumMod val="75000"/>
                    <a:lumOff val="25000"/>
                  </a:schemeClr>
                </a:solidFill>
                <a:latin typeface="+mn-ea"/>
                <a:ea typeface="+mn-ea"/>
              </a:rPr>
              <a:t>汽车在哪里</a:t>
            </a:r>
            <a:r>
              <a:rPr lang="en-US" altLang="zh-CN" sz="2400" dirty="0">
                <a:solidFill>
                  <a:schemeClr val="tx1">
                    <a:lumMod val="75000"/>
                    <a:lumOff val="25000"/>
                  </a:schemeClr>
                </a:solidFill>
                <a:latin typeface="+mn-ea"/>
                <a:ea typeface="+mn-ea"/>
              </a:rPr>
              <a:t>?</a:t>
            </a:r>
          </a:p>
          <a:p>
            <a:endParaRPr lang="en-US" altLang="zh-CN" sz="2400" dirty="0">
              <a:solidFill>
                <a:schemeClr val="tx1">
                  <a:lumMod val="75000"/>
                  <a:lumOff val="25000"/>
                </a:schemeClr>
              </a:solidFill>
              <a:latin typeface="+mn-ea"/>
              <a:ea typeface="+mn-ea"/>
            </a:endParaRPr>
          </a:p>
          <a:p>
            <a:r>
              <a:rPr lang="zh-CN" altLang="en-US" sz="2400" dirty="0">
                <a:solidFill>
                  <a:schemeClr val="tx1">
                    <a:lumMod val="75000"/>
                    <a:lumOff val="25000"/>
                  </a:schemeClr>
                </a:solidFill>
                <a:latin typeface="+mn-ea"/>
                <a:ea typeface="+mn-ea"/>
              </a:rPr>
              <a:t>建筑物有多远</a:t>
            </a:r>
            <a:r>
              <a:rPr lang="en-US" altLang="zh-CN" sz="2400" dirty="0">
                <a:solidFill>
                  <a:schemeClr val="tx1">
                    <a:lumMod val="75000"/>
                    <a:lumOff val="25000"/>
                  </a:schemeClr>
                </a:solidFill>
                <a:latin typeface="+mn-ea"/>
                <a:ea typeface="+mn-ea"/>
              </a:rPr>
              <a:t>?</a:t>
            </a:r>
          </a:p>
          <a:p>
            <a:endParaRPr lang="en-US" altLang="zh-CN" sz="2400" dirty="0">
              <a:solidFill>
                <a:schemeClr val="tx1">
                  <a:lumMod val="75000"/>
                  <a:lumOff val="25000"/>
                </a:schemeClr>
              </a:solidFill>
              <a:latin typeface="+mn-ea"/>
              <a:ea typeface="+mn-ea"/>
            </a:endParaRPr>
          </a:p>
          <a:p>
            <a:r>
              <a:rPr lang="en-US" altLang="zh-CN" sz="2400" dirty="0">
                <a:solidFill>
                  <a:schemeClr val="tx1">
                    <a:lumMod val="75000"/>
                    <a:lumOff val="25000"/>
                  </a:schemeClr>
                </a:solidFill>
                <a:latin typeface="+mn-ea"/>
                <a:ea typeface="+mn-ea"/>
              </a:rPr>
              <a:t>…</a:t>
            </a:r>
          </a:p>
        </p:txBody>
      </p:sp>
    </p:spTree>
    <p:extLst>
      <p:ext uri="{BB962C8B-B14F-4D97-AF65-F5344CB8AC3E}">
        <p14:creationId xmlns:p14="http://schemas.microsoft.com/office/powerpoint/2010/main" val="30180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丝状">
  <a:themeElements>
    <a:clrScheme name="紫红色">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紫红色">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547</TotalTime>
  <Words>2623</Words>
  <Application>Microsoft Office PowerPoint</Application>
  <PresentationFormat>宽屏</PresentationFormat>
  <Paragraphs>309</Paragraphs>
  <Slides>54</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54</vt:i4>
      </vt:variant>
    </vt:vector>
  </HeadingPairs>
  <TitlesOfParts>
    <vt:vector size="69" baseType="lpstr">
      <vt:lpstr>ＭＳ Ｐゴシック</vt:lpstr>
      <vt:lpstr>等线</vt:lpstr>
      <vt:lpstr>宋体</vt:lpstr>
      <vt:lpstr>微软雅黑</vt:lpstr>
      <vt:lpstr>NSimSun</vt:lpstr>
      <vt:lpstr>幼圆</vt:lpstr>
      <vt:lpstr>Arial</vt:lpstr>
      <vt:lpstr>Calibri</vt:lpstr>
      <vt:lpstr>Cambria Math</vt:lpstr>
      <vt:lpstr>Century Gothic</vt:lpstr>
      <vt:lpstr>Comic Sans MS</vt:lpstr>
      <vt:lpstr>Times New Roman</vt:lpstr>
      <vt:lpstr>Wingdings</vt:lpstr>
      <vt:lpstr>Wingdings 3</vt:lpstr>
      <vt:lpstr>丝状</vt:lpstr>
      <vt:lpstr>第一章  绪论</vt:lpstr>
      <vt:lpstr>课程基础</vt:lpstr>
      <vt:lpstr>参考文献</vt:lpstr>
      <vt:lpstr>考核方式</vt:lpstr>
      <vt:lpstr>本章内容</vt:lpstr>
      <vt:lpstr>1.1 视觉基础</vt:lpstr>
      <vt:lpstr>1.1.1  视觉概述</vt:lpstr>
      <vt:lpstr>1.1.2  计算机视觉</vt:lpstr>
      <vt:lpstr>1.1.2  计算机视觉</vt:lpstr>
      <vt:lpstr>1.1.2  计算机视觉</vt:lpstr>
      <vt:lpstr>1.1.2  计算机视觉</vt:lpstr>
      <vt:lpstr>The goal of computer vision</vt:lpstr>
      <vt:lpstr>What kind of information can be extracted from an image?</vt:lpstr>
      <vt:lpstr>1.1.3  计算机视觉简史</vt:lpstr>
      <vt:lpstr>1.1.3  计算机视觉简史</vt:lpstr>
      <vt:lpstr>1.1.4  计算机视觉的研究内容</vt:lpstr>
      <vt:lpstr>1.1.4  计算机视觉的研究内容</vt:lpstr>
      <vt:lpstr>1.1.4  计算机视觉的研究内容</vt:lpstr>
      <vt:lpstr>1.1.4  计算机视觉的研究内容</vt:lpstr>
      <vt:lpstr>1.1.4  计算机视觉的研究内容</vt:lpstr>
      <vt:lpstr>1.1.5  相关学科</vt:lpstr>
      <vt:lpstr>1.1.5  相关学科</vt:lpstr>
      <vt:lpstr>1.1.5  相关学科</vt:lpstr>
      <vt:lpstr>1.1.6 计算机视觉的应用：OCR</vt:lpstr>
      <vt:lpstr>1.1.6 计算机视觉的应用：人脸检测</vt:lpstr>
      <vt:lpstr>1.1.6 计算机视觉的应用：三维重建</vt:lpstr>
      <vt:lpstr>1.1.6 计算机视觉的应用：智能汽车</vt:lpstr>
      <vt:lpstr>1.1.6 计算机视觉的应用：工业机器人</vt:lpstr>
      <vt:lpstr>1.1.6 计算机视觉的应用：医学成像</vt:lpstr>
      <vt:lpstr>1.2 图像基础</vt:lpstr>
      <vt:lpstr>1.2.1 图像形成</vt:lpstr>
      <vt:lpstr>1.2.1 图像形成</vt:lpstr>
      <vt:lpstr>1.2.1 图像形成</vt:lpstr>
      <vt:lpstr>1.2.1 图像形成</vt:lpstr>
      <vt:lpstr>1.2.1 图像形成</vt:lpstr>
      <vt:lpstr>1.2.2 图像、数字图像与像素</vt:lpstr>
      <vt:lpstr>1.2.2 图像、数字图像与像素</vt:lpstr>
      <vt:lpstr>1.2.2 图像、数字图像与像素</vt:lpstr>
      <vt:lpstr>1.2.2 图像、数字图像与像素</vt:lpstr>
      <vt:lpstr>1.2.2 图像、数字图像与像素</vt:lpstr>
      <vt:lpstr>1.2.3 图像存储</vt:lpstr>
      <vt:lpstr>1.2.3 图像存储</vt:lpstr>
      <vt:lpstr>1.2.3 图像存储</vt:lpstr>
      <vt:lpstr>1.3 像素间联系</vt:lpstr>
      <vt:lpstr>1.3.1 像素邻域</vt:lpstr>
      <vt:lpstr>1.3.1 像素邻域</vt:lpstr>
      <vt:lpstr>1.3.1 像素邻域</vt:lpstr>
      <vt:lpstr>1.3.2 像素间距离</vt:lpstr>
      <vt:lpstr>1.3.2 像素间距离</vt:lpstr>
      <vt:lpstr>1.3.2 像素间距离</vt:lpstr>
      <vt:lpstr>1.3.2 像素间距离</vt:lpstr>
      <vt:lpstr>1.3.3 距离变换</vt:lpstr>
      <vt:lpstr>1.4 本章小结</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chengzhuanyang@zufe.edu.cn</dc:creator>
  <cp:lastModifiedBy>chengzhuanyang@zufe.edu.cn</cp:lastModifiedBy>
  <cp:revision>85</cp:revision>
  <dcterms:created xsi:type="dcterms:W3CDTF">2020-06-25T14:24:34Z</dcterms:created>
  <dcterms:modified xsi:type="dcterms:W3CDTF">2020-09-13T09:41:48Z</dcterms:modified>
</cp:coreProperties>
</file>